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4" r:id="rId2"/>
  </p:sldMasterIdLst>
  <p:notesMasterIdLst>
    <p:notesMasterId r:id="rId30"/>
  </p:notesMasterIdLst>
  <p:sldIdLst>
    <p:sldId id="338" r:id="rId3"/>
    <p:sldId id="339" r:id="rId4"/>
    <p:sldId id="341" r:id="rId5"/>
    <p:sldId id="358" r:id="rId6"/>
    <p:sldId id="354" r:id="rId7"/>
    <p:sldId id="261" r:id="rId8"/>
    <p:sldId id="362" r:id="rId9"/>
    <p:sldId id="345" r:id="rId10"/>
    <p:sldId id="365" r:id="rId11"/>
    <p:sldId id="366" r:id="rId12"/>
    <p:sldId id="272" r:id="rId13"/>
    <p:sldId id="346" r:id="rId14"/>
    <p:sldId id="347" r:id="rId15"/>
    <p:sldId id="356" r:id="rId16"/>
    <p:sldId id="348" r:id="rId17"/>
    <p:sldId id="363" r:id="rId18"/>
    <p:sldId id="321" r:id="rId19"/>
    <p:sldId id="367" r:id="rId20"/>
    <p:sldId id="368" r:id="rId21"/>
    <p:sldId id="353" r:id="rId22"/>
    <p:sldId id="357" r:id="rId23"/>
    <p:sldId id="369" r:id="rId24"/>
    <p:sldId id="370" r:id="rId25"/>
    <p:sldId id="371" r:id="rId26"/>
    <p:sldId id="364" r:id="rId27"/>
    <p:sldId id="361" r:id="rId28"/>
    <p:sldId id="350" r:id="rId2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9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90A2"/>
    <a:srgbClr val="93B784"/>
    <a:srgbClr val="1AC4D6"/>
    <a:srgbClr val="55C1E7"/>
    <a:srgbClr val="FDCD5F"/>
    <a:srgbClr val="F6E5C2"/>
    <a:srgbClr val="1D19D7"/>
    <a:srgbClr val="73E963"/>
    <a:srgbClr val="4A56F2"/>
    <a:srgbClr val="282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684" y="-96"/>
      </p:cViewPr>
      <p:guideLst>
        <p:guide orient="horz" pos="1620"/>
        <p:guide pos="295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E8F33E-665B-4836-B9F1-1CAE90CAC48A}" type="datetimeFigureOut">
              <a:rPr lang="zh-CN" altLang="en-US" smtClean="0"/>
              <a:pPr/>
              <a:t>2022/4/20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439A6B-9577-4A9A-8A64-93747B4D17C9}" type="slidenum">
              <a:rPr lang="zh-CN" altLang="en-US" smtClean="0"/>
              <a:pPr/>
              <a:t>‹#›</a:t>
            </a:fld>
            <a:endParaRPr lang="zh-CN" altLang="en-US"/>
          </a:p>
        </p:txBody>
      </p:sp>
    </p:spTree>
    <p:extLst>
      <p:ext uri="{BB962C8B-B14F-4D97-AF65-F5344CB8AC3E}">
        <p14:creationId xmlns:p14="http://schemas.microsoft.com/office/powerpoint/2010/main" val="390861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0439A6B-9577-4A9A-8A64-93747B4D17C9}" type="slidenum">
              <a:rPr lang="zh-CN" altLang="en-US" smtClean="0"/>
              <a:pPr/>
              <a:t>4</a:t>
            </a:fld>
            <a:endParaRPr lang="zh-CN" altLang="en-US"/>
          </a:p>
        </p:txBody>
      </p:sp>
    </p:spTree>
    <p:extLst>
      <p:ext uri="{BB962C8B-B14F-4D97-AF65-F5344CB8AC3E}">
        <p14:creationId xmlns:p14="http://schemas.microsoft.com/office/powerpoint/2010/main" val="1360013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0439A6B-9577-4A9A-8A64-93747B4D17C9}" type="slidenum">
              <a:rPr lang="zh-CN" altLang="en-US" smtClean="0"/>
              <a:pPr/>
              <a:t>26</a:t>
            </a:fld>
            <a:endParaRPr lang="zh-CN" altLang="en-US"/>
          </a:p>
        </p:txBody>
      </p:sp>
    </p:spTree>
    <p:extLst>
      <p:ext uri="{BB962C8B-B14F-4D97-AF65-F5344CB8AC3E}">
        <p14:creationId xmlns:p14="http://schemas.microsoft.com/office/powerpoint/2010/main" val="148487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BB184A-DF7D-49D7-B29E-77DD49957668}" type="datetimeFigureOut">
              <a:rPr lang="zh-CN" altLang="en-US" smtClean="0"/>
              <a:pPr/>
              <a:t>2022/4/20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E02AB6-E414-4A59-A881-6262FD186453}"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9BB184A-DF7D-49D7-B29E-77DD49957668}" type="datetimeFigureOut">
              <a:rPr lang="zh-CN" altLang="en-US" smtClean="0"/>
              <a:pPr/>
              <a:t>2022/4/20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E02AB6-E414-4A59-A881-6262FD186453}"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BB184A-DF7D-49D7-B29E-77DD49957668}" type="datetimeFigureOut">
              <a:rPr lang="zh-CN" altLang="en-US" smtClean="0"/>
              <a:pPr/>
              <a:t>2022/4/20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E02AB6-E414-4A59-A881-6262FD186453}"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BB184A-DF7D-49D7-B29E-77DD49957668}" type="datetimeFigureOut">
              <a:rPr lang="zh-CN" altLang="en-US" smtClean="0"/>
              <a:pPr/>
              <a:t>2022/4/20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E02AB6-E414-4A59-A881-6262FD186453}"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lumMod val="75000"/>
          </a:schemeClr>
        </a:solidFill>
        <a:effectLst/>
      </p:bgPr>
    </p:bg>
    <p:spTree>
      <p:nvGrpSpPr>
        <p:cNvPr id="1" name=""/>
        <p:cNvGrpSpPr/>
        <p:nvPr/>
      </p:nvGrpSpPr>
      <p:grpSpPr>
        <a:xfrm>
          <a:off x="0" y="0"/>
          <a:ext cx="0" cy="0"/>
          <a:chOff x="0" y="0"/>
          <a:chExt cx="0" cy="0"/>
        </a:xfrm>
      </p:grpSpPr>
      <p:sp>
        <p:nvSpPr>
          <p:cNvPr id="7" name="矩形 6"/>
          <p:cNvSpPr/>
          <p:nvPr userDrawn="1"/>
        </p:nvSpPr>
        <p:spPr>
          <a:xfrm>
            <a:off x="0" y="555526"/>
            <a:ext cx="9144000"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2650626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1B90A2"/>
        </a:solidFill>
        <a:effectLst/>
      </p:bgPr>
    </p:bg>
    <p:spTree>
      <p:nvGrpSpPr>
        <p:cNvPr id="1" name=""/>
        <p:cNvGrpSpPr/>
        <p:nvPr/>
      </p:nvGrpSpPr>
      <p:grpSpPr>
        <a:xfrm>
          <a:off x="0" y="0"/>
          <a:ext cx="0" cy="0"/>
          <a:chOff x="0" y="0"/>
          <a:chExt cx="0" cy="0"/>
        </a:xfrm>
      </p:grpSpPr>
      <p:sp>
        <p:nvSpPr>
          <p:cNvPr id="7" name="矩形 6"/>
          <p:cNvSpPr/>
          <p:nvPr userDrawn="1"/>
        </p:nvSpPr>
        <p:spPr>
          <a:xfrm>
            <a:off x="0" y="663538"/>
            <a:ext cx="9144000" cy="3816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18475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rgbClr val="93B784"/>
        </a:solidFill>
        <a:effectLst/>
      </p:bgPr>
    </p:bg>
    <p:spTree>
      <p:nvGrpSpPr>
        <p:cNvPr id="1" name=""/>
        <p:cNvGrpSpPr/>
        <p:nvPr/>
      </p:nvGrpSpPr>
      <p:grpSpPr>
        <a:xfrm>
          <a:off x="0" y="0"/>
          <a:ext cx="0" cy="0"/>
          <a:chOff x="0" y="0"/>
          <a:chExt cx="0" cy="0"/>
        </a:xfrm>
      </p:grpSpPr>
      <p:sp>
        <p:nvSpPr>
          <p:cNvPr id="7" name="矩形 6"/>
          <p:cNvSpPr/>
          <p:nvPr userDrawn="1"/>
        </p:nvSpPr>
        <p:spPr>
          <a:xfrm>
            <a:off x="0" y="555526"/>
            <a:ext cx="9144000"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18475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BB184A-DF7D-49D7-B29E-77DD49957668}" type="datetimeFigureOut">
              <a:rPr lang="zh-CN" altLang="en-US" smtClean="0"/>
              <a:pPr/>
              <a:t>2022/4/20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E02AB6-E414-4A59-A881-6262FD186453}" type="slidenum">
              <a:rPr lang="zh-CN" altLang="en-US" smtClean="0"/>
              <a:pPr/>
              <a:t>‹#›</a:t>
            </a:fld>
            <a:endParaRPr lang="zh-CN" altLang="en-US"/>
          </a:p>
        </p:txBody>
      </p:sp>
    </p:spTree>
    <p:extLst>
      <p:ext uri="{BB962C8B-B14F-4D97-AF65-F5344CB8AC3E}">
        <p14:creationId xmlns:p14="http://schemas.microsoft.com/office/powerpoint/2010/main" val="2123868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BB184A-DF7D-49D7-B29E-77DD49957668}" type="datetimeFigureOut">
              <a:rPr lang="zh-CN" altLang="en-US" smtClean="0"/>
              <a:pPr/>
              <a:t>2022/4/20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6E02AB6-E414-4A59-A881-6262FD18645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5" r:id="rId3"/>
    <p:sldLayoutId id="214748365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AFF06DA-F46C-4FEB-804A-65DD16A4FFD3}" type="datetimeFigureOut">
              <a:rPr lang="zh-CN" altLang="en-US" smtClean="0"/>
              <a:t>2022/4/20</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367D49E-4A9A-4BEA-B36B-A50FC5CE1BEF}" type="slidenum">
              <a:rPr lang="zh-CN" altLang="en-US" smtClean="0"/>
              <a:t>‹#›</a:t>
            </a:fld>
            <a:endParaRPr lang="zh-CN" altLang="en-US"/>
          </a:p>
        </p:txBody>
      </p:sp>
    </p:spTree>
    <p:extLst>
      <p:ext uri="{BB962C8B-B14F-4D97-AF65-F5344CB8AC3E}">
        <p14:creationId xmlns:p14="http://schemas.microsoft.com/office/powerpoint/2010/main" val="21882187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www.innofund.gov.cn/zxqyfw/index.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676030" y="-5618029"/>
            <a:ext cx="10496060" cy="10799238"/>
            <a:chOff x="-901373" y="-7490705"/>
            <a:chExt cx="13994746" cy="14398984"/>
          </a:xfrm>
        </p:grpSpPr>
        <p:sp>
          <p:nvSpPr>
            <p:cNvPr id="13" name="矩形 12"/>
            <p:cNvSpPr/>
            <p:nvPr/>
          </p:nvSpPr>
          <p:spPr>
            <a:xfrm>
              <a:off x="0" y="50279"/>
              <a:ext cx="12192000" cy="6858000"/>
            </a:xfrm>
            <a:prstGeom prst="rect">
              <a:avLst/>
            </a:prstGeom>
            <a:solidFill>
              <a:srgbClr val="1B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弦形 18"/>
            <p:cNvSpPr/>
            <p:nvPr/>
          </p:nvSpPr>
          <p:spPr>
            <a:xfrm rot="13350635">
              <a:off x="-901373" y="-7490705"/>
              <a:ext cx="13994746" cy="14310154"/>
            </a:xfrm>
            <a:prstGeom prst="chord">
              <a:avLst>
                <a:gd name="adj1" fmla="val 4600706"/>
                <a:gd name="adj2" fmla="val 18879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等腰三角形 11"/>
          <p:cNvSpPr/>
          <p:nvPr/>
        </p:nvSpPr>
        <p:spPr>
          <a:xfrm rot="18000000" flipH="1">
            <a:off x="6198060" y="2089527"/>
            <a:ext cx="332643" cy="28956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等腰三角形 13"/>
          <p:cNvSpPr/>
          <p:nvPr/>
        </p:nvSpPr>
        <p:spPr>
          <a:xfrm rot="19813541" flipH="1">
            <a:off x="3701644" y="1115527"/>
            <a:ext cx="332643" cy="289561"/>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等腰三角形 14"/>
          <p:cNvSpPr/>
          <p:nvPr/>
        </p:nvSpPr>
        <p:spPr>
          <a:xfrm rot="18000000" flipH="1">
            <a:off x="2275526" y="4682671"/>
            <a:ext cx="332643" cy="28956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等腰三角形 15"/>
          <p:cNvSpPr/>
          <p:nvPr/>
        </p:nvSpPr>
        <p:spPr>
          <a:xfrm rot="19813541" flipH="1">
            <a:off x="1686270" y="784444"/>
            <a:ext cx="332643" cy="28956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等腰三角形 16"/>
          <p:cNvSpPr/>
          <p:nvPr/>
        </p:nvSpPr>
        <p:spPr>
          <a:xfrm rot="18000000" flipH="1">
            <a:off x="2692614" y="3878573"/>
            <a:ext cx="332643" cy="28956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等腰三角形 17"/>
          <p:cNvSpPr/>
          <p:nvPr/>
        </p:nvSpPr>
        <p:spPr>
          <a:xfrm rot="18000000" flipH="1">
            <a:off x="1018988" y="1873097"/>
            <a:ext cx="332643" cy="28956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 name="组合 2"/>
          <p:cNvGrpSpPr/>
          <p:nvPr/>
        </p:nvGrpSpPr>
        <p:grpSpPr>
          <a:xfrm>
            <a:off x="1318926" y="2506047"/>
            <a:ext cx="902042" cy="623348"/>
            <a:chOff x="1720243" y="1975504"/>
            <a:chExt cx="1202722" cy="831130"/>
          </a:xfrm>
        </p:grpSpPr>
        <p:sp>
          <p:nvSpPr>
            <p:cNvPr id="7" name="等腰三角形 6"/>
            <p:cNvSpPr/>
            <p:nvPr/>
          </p:nvSpPr>
          <p:spPr>
            <a:xfrm rot="19813541" flipH="1">
              <a:off x="2099842" y="1975504"/>
              <a:ext cx="443524" cy="386081"/>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9813541" flipH="1">
              <a:off x="2099844" y="2420553"/>
              <a:ext cx="443524" cy="386081"/>
            </a:xfrm>
            <a:prstGeom prst="triangle">
              <a:avLst/>
            </a:prstGeom>
            <a:solidFill>
              <a:srgbClr val="93B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9813541" flipH="1">
              <a:off x="2479441" y="2198028"/>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rot="19813541" flipH="1">
              <a:off x="1720243" y="2198028"/>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flipH="1">
            <a:off x="7251120" y="2510833"/>
            <a:ext cx="902042" cy="623348"/>
            <a:chOff x="1720243" y="1975504"/>
            <a:chExt cx="1202722" cy="831130"/>
          </a:xfrm>
        </p:grpSpPr>
        <p:sp>
          <p:nvSpPr>
            <p:cNvPr id="28" name="等腰三角形 27"/>
            <p:cNvSpPr/>
            <p:nvPr/>
          </p:nvSpPr>
          <p:spPr>
            <a:xfrm rot="19813541" flipH="1">
              <a:off x="2099842" y="1975504"/>
              <a:ext cx="443524" cy="386081"/>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19813541" flipH="1">
              <a:off x="2099844" y="2420553"/>
              <a:ext cx="443524" cy="386081"/>
            </a:xfrm>
            <a:prstGeom prst="triangle">
              <a:avLst/>
            </a:prstGeom>
            <a:solidFill>
              <a:srgbClr val="93B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9813541" flipH="1">
              <a:off x="2479441" y="2198028"/>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19813541" flipH="1">
              <a:off x="1720243" y="2198028"/>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等腰三角形 30"/>
          <p:cNvSpPr/>
          <p:nvPr/>
        </p:nvSpPr>
        <p:spPr>
          <a:xfrm rot="6300000" flipH="1">
            <a:off x="8012520" y="3858702"/>
            <a:ext cx="332643" cy="28956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2" name="等腰三角形 31"/>
          <p:cNvSpPr/>
          <p:nvPr/>
        </p:nvSpPr>
        <p:spPr>
          <a:xfrm rot="21257021" flipH="1">
            <a:off x="452931" y="4075131"/>
            <a:ext cx="332643" cy="2895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3" name="等腰三角形 32"/>
          <p:cNvSpPr/>
          <p:nvPr/>
        </p:nvSpPr>
        <p:spPr>
          <a:xfrm rot="1539679" flipH="1">
            <a:off x="810079" y="4172269"/>
            <a:ext cx="332643" cy="28956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4" name="等腰三角形 33"/>
          <p:cNvSpPr/>
          <p:nvPr/>
        </p:nvSpPr>
        <p:spPr>
          <a:xfrm rot="20540864" flipH="1">
            <a:off x="1387364" y="4710812"/>
            <a:ext cx="332643" cy="28956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等腰三角形 34"/>
          <p:cNvSpPr/>
          <p:nvPr/>
        </p:nvSpPr>
        <p:spPr>
          <a:xfrm rot="20540864" flipH="1">
            <a:off x="7246843" y="4710812"/>
            <a:ext cx="332643" cy="2895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等腰三角形 35"/>
          <p:cNvSpPr/>
          <p:nvPr/>
        </p:nvSpPr>
        <p:spPr>
          <a:xfrm flipH="1">
            <a:off x="8498368" y="4625804"/>
            <a:ext cx="332643" cy="28956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矩形 4"/>
          <p:cNvSpPr/>
          <p:nvPr/>
        </p:nvSpPr>
        <p:spPr>
          <a:xfrm>
            <a:off x="2054646" y="1738106"/>
            <a:ext cx="5054589" cy="258532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zh-CN" sz="5400" b="1" cap="all" dirty="0" smtClean="0">
                <a:ln w="0"/>
                <a:solidFill>
                  <a:schemeClr val="accent5">
                    <a:lumMod val="50000"/>
                  </a:schemeClr>
                </a:solidFill>
                <a:effectLst>
                  <a:reflection blurRad="12700" stA="50000" endPos="50000" dist="5000" dir="5400000" sy="-100000" rotWithShape="0"/>
                </a:effectLst>
              </a:rPr>
              <a:t>科技型</a:t>
            </a:r>
            <a:r>
              <a:rPr lang="zh-CN" altLang="zh-CN" sz="5400" b="1" cap="all" dirty="0">
                <a:ln w="0"/>
                <a:solidFill>
                  <a:schemeClr val="accent5">
                    <a:lumMod val="50000"/>
                  </a:schemeClr>
                </a:solidFill>
                <a:effectLst>
                  <a:reflection blurRad="12700" stA="50000" endPos="50000" dist="5000" dir="5400000" sy="-100000" rotWithShape="0"/>
                </a:effectLst>
              </a:rPr>
              <a:t>中小企业</a:t>
            </a:r>
            <a:endParaRPr lang="en-US" altLang="zh-CN" sz="5400" b="1" cap="all" dirty="0">
              <a:ln w="0"/>
              <a:solidFill>
                <a:schemeClr val="accent5">
                  <a:lumMod val="50000"/>
                </a:schemeClr>
              </a:solidFill>
              <a:effectLst>
                <a:reflection blurRad="12700" stA="50000" endPos="50000" dist="5000" dir="5400000" sy="-100000" rotWithShape="0"/>
              </a:effectLst>
            </a:endParaRPr>
          </a:p>
          <a:p>
            <a:pPr algn="ctr"/>
            <a:r>
              <a:rPr lang="zh-CN" altLang="zh-CN" sz="5400" b="1" cap="all" dirty="0">
                <a:ln w="0"/>
                <a:solidFill>
                  <a:schemeClr val="accent5">
                    <a:lumMod val="50000"/>
                  </a:schemeClr>
                </a:solidFill>
                <a:effectLst>
                  <a:reflection blurRad="12700" stA="50000" endPos="50000" dist="5000" dir="5400000" sy="-100000" rotWithShape="0"/>
                </a:effectLst>
              </a:rPr>
              <a:t>认定政策辅导</a:t>
            </a:r>
            <a:endParaRPr lang="zh-CN" altLang="en-US" sz="5400" b="1" cap="all" dirty="0">
              <a:ln w="0"/>
              <a:solidFill>
                <a:schemeClr val="accent5">
                  <a:lumMod val="50000"/>
                </a:schemeClr>
              </a:solidFill>
              <a:effectLst>
                <a:reflection blurRad="12700" stA="50000" endPos="50000" dist="5000" dir="5400000" sy="-100000" rotWithShape="0"/>
              </a:effectLst>
            </a:endParaRPr>
          </a:p>
          <a:p>
            <a:pPr algn="ctr"/>
            <a:endParaRPr lang="zh-CN" altLang="en-US" sz="5400" b="1" cap="all" spc="0" dirty="0">
              <a:ln w="0"/>
              <a:solidFill>
                <a:schemeClr val="accent5">
                  <a:lumMod val="50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4131798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7E08790D-8000-4E9A-B384-1CF46484EA3B}"/>
              </a:ext>
            </a:extLst>
          </p:cNvPr>
          <p:cNvSpPr/>
          <p:nvPr/>
        </p:nvSpPr>
        <p:spPr>
          <a:xfrm>
            <a:off x="726534" y="104314"/>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科技型中小企业的评价标准</a:t>
            </a:r>
          </a:p>
        </p:txBody>
      </p:sp>
      <p:grpSp>
        <p:nvGrpSpPr>
          <p:cNvPr id="3" name="组合 2">
            <a:extLst>
              <a:ext uri="{FF2B5EF4-FFF2-40B4-BE49-F238E27FC236}">
                <a16:creationId xmlns:a16="http://schemas.microsoft.com/office/drawing/2014/main" xmlns="" id="{52DD0A9A-2A6A-464E-A7C9-900D42DF7391}"/>
              </a:ext>
            </a:extLst>
          </p:cNvPr>
          <p:cNvGrpSpPr/>
          <p:nvPr/>
        </p:nvGrpSpPr>
        <p:grpSpPr>
          <a:xfrm>
            <a:off x="146206" y="85645"/>
            <a:ext cx="465354" cy="469881"/>
            <a:chOff x="2099842" y="1975504"/>
            <a:chExt cx="823123" cy="831130"/>
          </a:xfrm>
          <a:solidFill>
            <a:schemeClr val="bg1"/>
          </a:solidFill>
        </p:grpSpPr>
        <p:sp>
          <p:nvSpPr>
            <p:cNvPr id="4" name="等腰三角形 3">
              <a:extLst>
                <a:ext uri="{FF2B5EF4-FFF2-40B4-BE49-F238E27FC236}">
                  <a16:creationId xmlns:a16="http://schemas.microsoft.com/office/drawing/2014/main" xmlns="" id="{5B381CC9-BC91-45D5-B616-A2339491139F}"/>
                </a:ext>
              </a:extLst>
            </p:cNvPr>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xmlns="" id="{2AB6D86C-1003-49D5-BEBF-27DE42331CF5}"/>
                </a:ext>
              </a:extLst>
            </p:cNvPr>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a:extLst>
                <a:ext uri="{FF2B5EF4-FFF2-40B4-BE49-F238E27FC236}">
                  <a16:creationId xmlns:a16="http://schemas.microsoft.com/office/drawing/2014/main" xmlns="" id="{44C979FA-47ED-4650-B50D-6CCF345EFF4C}"/>
                </a:ext>
              </a:extLst>
            </p:cNvPr>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a:extLst>
              <a:ext uri="{FF2B5EF4-FFF2-40B4-BE49-F238E27FC236}">
                <a16:creationId xmlns:a16="http://schemas.microsoft.com/office/drawing/2014/main" xmlns="" id="{A78543E8-C2B0-4C6D-815F-85ADD01E04FF}"/>
              </a:ext>
            </a:extLst>
          </p:cNvPr>
          <p:cNvSpPr/>
          <p:nvPr/>
        </p:nvSpPr>
        <p:spPr>
          <a:xfrm>
            <a:off x="149310" y="731480"/>
            <a:ext cx="7827784" cy="400110"/>
          </a:xfrm>
          <a:prstGeom prst="rect">
            <a:avLst/>
          </a:prstGeom>
        </p:spPr>
        <p:txBody>
          <a:bodyPr wrap="none">
            <a:spAutoFit/>
          </a:bodyPr>
          <a:lstStyle/>
          <a:p>
            <a:r>
              <a:rPr lang="zh-CN" altLang="en-US" sz="2000" b="1" dirty="0">
                <a:solidFill>
                  <a:srgbClr val="595E64"/>
                </a:solidFill>
                <a:latin typeface="微软雅黑" panose="020B0503020204020204" pitchFamily="34" charset="-122"/>
                <a:ea typeface="微软雅黑" panose="020B0503020204020204" pitchFamily="34" charset="-122"/>
              </a:rPr>
              <a:t>二、免评条件</a:t>
            </a:r>
            <a:r>
              <a:rPr lang="zh-CN" altLang="en-US" sz="1400" b="1" dirty="0">
                <a:solidFill>
                  <a:srgbClr val="FF0000"/>
                </a:solidFill>
                <a:latin typeface="微软雅黑" panose="020B0503020204020204" pitchFamily="34" charset="-122"/>
                <a:ea typeface="微软雅黑" panose="020B0503020204020204" pitchFamily="34" charset="-122"/>
              </a:rPr>
              <a:t>（满足基本条件，且满足免评条件任一条，可直接确认符合科技型中小企业）</a:t>
            </a:r>
          </a:p>
        </p:txBody>
      </p:sp>
      <p:sp>
        <p:nvSpPr>
          <p:cNvPr id="8" name="矩形 7">
            <a:extLst>
              <a:ext uri="{FF2B5EF4-FFF2-40B4-BE49-F238E27FC236}">
                <a16:creationId xmlns:a16="http://schemas.microsoft.com/office/drawing/2014/main" xmlns="" id="{82C115ED-AB30-454E-8384-5D4BC859C472}"/>
              </a:ext>
            </a:extLst>
          </p:cNvPr>
          <p:cNvSpPr/>
          <p:nvPr/>
        </p:nvSpPr>
        <p:spPr>
          <a:xfrm>
            <a:off x="236420" y="1201851"/>
            <a:ext cx="8728068" cy="3170099"/>
          </a:xfrm>
          <a:prstGeom prst="rect">
            <a:avLst/>
          </a:prstGeom>
        </p:spPr>
        <p:txBody>
          <a:bodyPr wrap="square">
            <a:spAutoFit/>
          </a:bodyPr>
          <a:lstStyle/>
          <a:p>
            <a:pPr algn="just"/>
            <a:r>
              <a:rPr lang="en-US" altLang="zh-CN" sz="1400" b="1" dirty="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、企业拥有有效期内高新技术企业资格证书</a:t>
            </a:r>
            <a:endParaRPr lang="en-US" altLang="zh-CN" sz="1400" b="1" dirty="0">
              <a:latin typeface="微软雅黑" panose="020B0503020204020204" pitchFamily="34" charset="-122"/>
              <a:ea typeface="微软雅黑" panose="020B0503020204020204" pitchFamily="34" charset="-122"/>
            </a:endParaRPr>
          </a:p>
          <a:p>
            <a:pPr algn="just"/>
            <a:endParaRPr lang="zh-CN" altLang="en-US" sz="800" b="1" dirty="0">
              <a:latin typeface="微软雅黑" panose="020B0503020204020204" pitchFamily="34" charset="-122"/>
              <a:ea typeface="微软雅黑" panose="020B0503020204020204" pitchFamily="34" charset="-122"/>
            </a:endParaRPr>
          </a:p>
          <a:p>
            <a:pPr algn="just"/>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、企业近五年内获得过国家级科技奖励，并在获奖单位中排在</a:t>
            </a:r>
            <a:r>
              <a:rPr lang="zh-CN" altLang="en-US" sz="1400" b="1" dirty="0" smtClean="0">
                <a:latin typeface="微软雅黑" panose="020B0503020204020204" pitchFamily="34" charset="-122"/>
                <a:ea typeface="微软雅黑" panose="020B0503020204020204" pitchFamily="34" charset="-122"/>
              </a:rPr>
              <a:t>前三名</a:t>
            </a:r>
            <a:endParaRPr lang="en-US" altLang="zh-CN" sz="1400" b="1" dirty="0" smtClean="0">
              <a:latin typeface="微软雅黑" panose="020B0503020204020204" pitchFamily="34" charset="-122"/>
              <a:ea typeface="微软雅黑" panose="020B0503020204020204" pitchFamily="34" charset="-122"/>
            </a:endParaRPr>
          </a:p>
          <a:p>
            <a:pPr algn="just"/>
            <a:endParaRPr lang="en-US" altLang="zh-CN" sz="800" b="1" dirty="0">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p"/>
            </a:pPr>
            <a:r>
              <a:rPr lang="zh-CN" altLang="en-US" sz="1200" dirty="0">
                <a:latin typeface="微软雅黑" panose="020B0503020204020204" pitchFamily="34" charset="-122"/>
                <a:ea typeface="微软雅黑" panose="020B0503020204020204" pitchFamily="34" charset="-122"/>
              </a:rPr>
              <a:t>包括国家最高科学技术奖、国家自然科学奖、国家技术发明奖、国家科学技术进步奖和中华人民共和国国际科学技术合作奖，以奖励证书为准</a:t>
            </a:r>
            <a:endParaRPr lang="en-US" altLang="zh-CN" sz="1200" dirty="0">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p"/>
            </a:pPr>
            <a:r>
              <a:rPr lang="zh-CN" altLang="en-US" sz="1200" dirty="0">
                <a:latin typeface="微软雅黑" panose="020B0503020204020204" pitchFamily="34" charset="-122"/>
                <a:ea typeface="微软雅黑" panose="020B0503020204020204" pitchFamily="34" charset="-122"/>
              </a:rPr>
              <a:t>企业或企业在职职工应在获奖单位中排在前三名</a:t>
            </a:r>
          </a:p>
          <a:p>
            <a:pPr algn="just"/>
            <a:endParaRPr lang="zh-CN" altLang="en-US" sz="800" b="1" dirty="0">
              <a:latin typeface="微软雅黑" panose="020B0503020204020204" pitchFamily="34" charset="-122"/>
              <a:ea typeface="微软雅黑" panose="020B0503020204020204" pitchFamily="34" charset="-122"/>
            </a:endParaRPr>
          </a:p>
          <a:p>
            <a:pPr algn="just"/>
            <a:r>
              <a:rPr lang="en-US" altLang="zh-CN" sz="1400" b="1" dirty="0">
                <a:latin typeface="微软雅黑" panose="020B0503020204020204" pitchFamily="34" charset="-122"/>
                <a:ea typeface="微软雅黑" panose="020B0503020204020204" pitchFamily="34" charset="-122"/>
              </a:rPr>
              <a:t>3</a:t>
            </a:r>
            <a:r>
              <a:rPr lang="zh-CN" altLang="en-US" sz="1400" b="1" dirty="0">
                <a:latin typeface="微软雅黑" panose="020B0503020204020204" pitchFamily="34" charset="-122"/>
                <a:ea typeface="微软雅黑" panose="020B0503020204020204" pitchFamily="34" charset="-122"/>
              </a:rPr>
              <a:t>、企业拥有经认定的省部级以上研发</a:t>
            </a:r>
            <a:r>
              <a:rPr lang="zh-CN" altLang="en-US" sz="1400" b="1" dirty="0" smtClean="0">
                <a:latin typeface="微软雅黑" panose="020B0503020204020204" pitchFamily="34" charset="-122"/>
                <a:ea typeface="微软雅黑" panose="020B0503020204020204" pitchFamily="34" charset="-122"/>
              </a:rPr>
              <a:t>机构</a:t>
            </a:r>
            <a:endParaRPr lang="en-US" altLang="zh-CN" sz="1400" b="1" dirty="0" smtClean="0">
              <a:latin typeface="微软雅黑" panose="020B0503020204020204" pitchFamily="34" charset="-122"/>
              <a:ea typeface="微软雅黑" panose="020B0503020204020204" pitchFamily="34" charset="-122"/>
            </a:endParaRPr>
          </a:p>
          <a:p>
            <a:pPr algn="just"/>
            <a:endParaRPr lang="en-US" altLang="zh-CN" sz="800" b="1" dirty="0">
              <a:latin typeface="微软雅黑" panose="020B0503020204020204" pitchFamily="34" charset="-122"/>
              <a:ea typeface="微软雅黑" panose="020B0503020204020204" pitchFamily="34" charset="-122"/>
            </a:endParaRPr>
          </a:p>
          <a:p>
            <a:pPr algn="just"/>
            <a:r>
              <a:rPr lang="zh-CN" altLang="en-US" sz="1200" dirty="0">
                <a:latin typeface="微软雅黑" panose="020B0503020204020204" pitchFamily="34" charset="-122"/>
                <a:ea typeface="微软雅黑" panose="020B0503020204020204" pitchFamily="34" charset="-122"/>
              </a:rPr>
              <a:t>省部级以上研发机构包括国家（省、部）重点实验室、国家（省、部）工程技术研究中心、国家（省、部）工程实验室、国家（省、部）工程研究中心、国家（省、部）企业技术中心、国家（省、部）国际联合研究中心等，</a:t>
            </a:r>
            <a:r>
              <a:rPr lang="zh-CN" altLang="en-US" sz="1200" dirty="0">
                <a:solidFill>
                  <a:srgbClr val="FF0000"/>
                </a:solidFill>
                <a:latin typeface="微软雅黑" panose="020B0503020204020204" pitchFamily="34" charset="-122"/>
                <a:ea typeface="微软雅黑" panose="020B0503020204020204" pitchFamily="34" charset="-122"/>
              </a:rPr>
              <a:t>以出具的研发机构批准、认定文件为准</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algn="just"/>
            <a:endParaRPr lang="zh-CN" altLang="en-US" sz="800" dirty="0">
              <a:latin typeface="微软雅黑" panose="020B0503020204020204" pitchFamily="34" charset="-122"/>
              <a:ea typeface="微软雅黑" panose="020B0503020204020204" pitchFamily="34" charset="-122"/>
            </a:endParaRPr>
          </a:p>
          <a:p>
            <a:pPr algn="just"/>
            <a:r>
              <a:rPr lang="en-US" altLang="zh-CN" sz="1400" b="1" dirty="0">
                <a:latin typeface="微软雅黑" panose="020B0503020204020204" pitchFamily="34" charset="-122"/>
                <a:ea typeface="微软雅黑" panose="020B0503020204020204" pitchFamily="34" charset="-122"/>
              </a:rPr>
              <a:t>4</a:t>
            </a:r>
            <a:r>
              <a:rPr lang="zh-CN" altLang="en-US" sz="1400" b="1" dirty="0">
                <a:latin typeface="微软雅黑" panose="020B0503020204020204" pitchFamily="34" charset="-122"/>
                <a:ea typeface="微软雅黑" panose="020B0503020204020204" pitchFamily="34" charset="-122"/>
              </a:rPr>
              <a:t>、企业近五年内主导制定过国际标准、国家标准或行业</a:t>
            </a:r>
            <a:r>
              <a:rPr lang="zh-CN" altLang="en-US" sz="1400" b="1" dirty="0" smtClean="0">
                <a:latin typeface="微软雅黑" panose="020B0503020204020204" pitchFamily="34" charset="-122"/>
                <a:ea typeface="微软雅黑" panose="020B0503020204020204" pitchFamily="34" charset="-122"/>
              </a:rPr>
              <a:t>标准</a:t>
            </a:r>
            <a:endParaRPr lang="en-US" altLang="zh-CN" sz="1400" b="1" dirty="0" smtClean="0">
              <a:latin typeface="微软雅黑" panose="020B0503020204020204" pitchFamily="34" charset="-122"/>
              <a:ea typeface="微软雅黑" panose="020B0503020204020204" pitchFamily="34" charset="-122"/>
            </a:endParaRPr>
          </a:p>
          <a:p>
            <a:pPr algn="just"/>
            <a:endParaRPr lang="en-US" altLang="zh-CN" sz="800" b="1" dirty="0">
              <a:latin typeface="微软雅黑" panose="020B0503020204020204" pitchFamily="34" charset="-122"/>
              <a:ea typeface="微软雅黑" panose="020B0503020204020204" pitchFamily="34" charset="-122"/>
            </a:endParaRPr>
          </a:p>
          <a:p>
            <a:pPr algn="just"/>
            <a:r>
              <a:rPr lang="zh-CN" altLang="en-US" sz="1200" dirty="0">
                <a:latin typeface="微软雅黑" panose="020B0503020204020204" pitchFamily="34" charset="-122"/>
                <a:ea typeface="微软雅黑" panose="020B0503020204020204" pitchFamily="34" charset="-122"/>
              </a:rPr>
              <a:t>国家标准以国家标准化委员会网站发布的国家标准为准，行业标准以国家标准化委员会网站备案的行业标准为准，国际标准应是国家标准化委员会网站公布的国际标准化机构制定的标准。</a:t>
            </a:r>
            <a:r>
              <a:rPr lang="zh-CN" altLang="en-US" sz="1200" dirty="0">
                <a:solidFill>
                  <a:srgbClr val="FF0000"/>
                </a:solidFill>
                <a:latin typeface="微软雅黑" panose="020B0503020204020204" pitchFamily="34" charset="-122"/>
                <a:ea typeface="微软雅黑" panose="020B0503020204020204" pitchFamily="34" charset="-122"/>
              </a:rPr>
              <a:t>企业应排名标准起草单位前五名</a:t>
            </a:r>
          </a:p>
        </p:txBody>
      </p:sp>
    </p:spTree>
    <p:extLst>
      <p:ext uri="{BB962C8B-B14F-4D97-AF65-F5344CB8AC3E}">
        <p14:creationId xmlns:p14="http://schemas.microsoft.com/office/powerpoint/2010/main" val="3280113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1580" y="1275606"/>
            <a:ext cx="7560840" cy="646331"/>
          </a:xfrm>
          <a:prstGeom prst="rect">
            <a:avLst/>
          </a:prstGeom>
        </p:spPr>
        <p:txBody>
          <a:bodyPr wrap="square">
            <a:spAutoFit/>
          </a:bodyPr>
          <a:lstStyle/>
          <a:p>
            <a:pPr algn="just"/>
            <a:r>
              <a:rPr lang="zh-CN" altLang="en-US" b="1" dirty="0">
                <a:solidFill>
                  <a:schemeClr val="tx1">
                    <a:lumMod val="50000"/>
                    <a:lumOff val="50000"/>
                  </a:schemeClr>
                </a:solidFill>
                <a:latin typeface="微软雅黑" pitchFamily="34" charset="-122"/>
                <a:ea typeface="微软雅黑" pitchFamily="34" charset="-122"/>
              </a:rPr>
              <a:t>企业根据科技人员、研发投入、科技成果等科技活动条件进行自评，</a:t>
            </a:r>
            <a:r>
              <a:rPr lang="zh-CN" altLang="en-US" b="1" dirty="0">
                <a:solidFill>
                  <a:srgbClr val="FF0000"/>
                </a:solidFill>
                <a:latin typeface="微软雅黑" pitchFamily="34" charset="-122"/>
                <a:ea typeface="微软雅黑" pitchFamily="34" charset="-122"/>
              </a:rPr>
              <a:t>所得分值不低于</a:t>
            </a:r>
            <a:r>
              <a:rPr lang="en-US" altLang="zh-CN" b="1" dirty="0">
                <a:solidFill>
                  <a:srgbClr val="FF0000"/>
                </a:solidFill>
                <a:latin typeface="微软雅黑" pitchFamily="34" charset="-122"/>
                <a:ea typeface="微软雅黑" pitchFamily="34" charset="-122"/>
              </a:rPr>
              <a:t>60</a:t>
            </a:r>
            <a:r>
              <a:rPr lang="zh-CN" altLang="en-US" b="1" dirty="0">
                <a:solidFill>
                  <a:srgbClr val="FF0000"/>
                </a:solidFill>
                <a:latin typeface="微软雅黑" pitchFamily="34" charset="-122"/>
                <a:ea typeface="微软雅黑" pitchFamily="34" charset="-122"/>
              </a:rPr>
              <a:t>分，且科技人员指标得分不得为</a:t>
            </a:r>
            <a:r>
              <a:rPr lang="en-US" altLang="zh-CN" b="1" dirty="0">
                <a:solidFill>
                  <a:srgbClr val="FF0000"/>
                </a:solidFill>
                <a:latin typeface="微软雅黑" pitchFamily="34" charset="-122"/>
                <a:ea typeface="微软雅黑" pitchFamily="34" charset="-122"/>
              </a:rPr>
              <a:t>0</a:t>
            </a:r>
            <a:r>
              <a:rPr lang="zh-CN" altLang="en-US" b="1" dirty="0">
                <a:solidFill>
                  <a:srgbClr val="FF0000"/>
                </a:solidFill>
                <a:latin typeface="微软雅黑" pitchFamily="34" charset="-122"/>
                <a:ea typeface="微软雅黑" pitchFamily="34" charset="-122"/>
              </a:rPr>
              <a:t>分。</a:t>
            </a:r>
          </a:p>
        </p:txBody>
      </p:sp>
      <p:graphicFrame>
        <p:nvGraphicFramePr>
          <p:cNvPr id="6" name="表格 5"/>
          <p:cNvGraphicFramePr>
            <a:graphicFrameLocks noGrp="1"/>
          </p:cNvGraphicFramePr>
          <p:nvPr>
            <p:extLst>
              <p:ext uri="{D42A27DB-BD31-4B8C-83A1-F6EECF244321}">
                <p14:modId xmlns:p14="http://schemas.microsoft.com/office/powerpoint/2010/main" val="1017581798"/>
              </p:ext>
            </p:extLst>
          </p:nvPr>
        </p:nvGraphicFramePr>
        <p:xfrm>
          <a:off x="1111841" y="2143175"/>
          <a:ext cx="6920319" cy="2012751"/>
        </p:xfrm>
        <a:graphic>
          <a:graphicData uri="http://schemas.openxmlformats.org/drawingml/2006/table">
            <a:tbl>
              <a:tblPr firstRow="1" bandRow="1">
                <a:tableStyleId>{7DF18680-E054-41AD-8BC1-D1AEF772440D}</a:tableStyleId>
              </a:tblPr>
              <a:tblGrid>
                <a:gridCol w="2306773">
                  <a:extLst>
                    <a:ext uri="{9D8B030D-6E8A-4147-A177-3AD203B41FA5}">
                      <a16:colId xmlns:a16="http://schemas.microsoft.com/office/drawing/2014/main" xmlns="" val="20000"/>
                    </a:ext>
                  </a:extLst>
                </a:gridCol>
                <a:gridCol w="2306773">
                  <a:extLst>
                    <a:ext uri="{9D8B030D-6E8A-4147-A177-3AD203B41FA5}">
                      <a16:colId xmlns:a16="http://schemas.microsoft.com/office/drawing/2014/main" xmlns="" val="20001"/>
                    </a:ext>
                  </a:extLst>
                </a:gridCol>
                <a:gridCol w="2306773">
                  <a:extLst>
                    <a:ext uri="{9D8B030D-6E8A-4147-A177-3AD203B41FA5}">
                      <a16:colId xmlns:a16="http://schemas.microsoft.com/office/drawing/2014/main" xmlns="" val="20002"/>
                    </a:ext>
                  </a:extLst>
                </a:gridCol>
              </a:tblGrid>
              <a:tr h="487075">
                <a:tc>
                  <a:txBody>
                    <a:bodyPr/>
                    <a:lstStyle/>
                    <a:p>
                      <a:pPr algn="ctr"/>
                      <a:r>
                        <a:rPr lang="zh-CN" altLang="en-US" sz="1400" dirty="0">
                          <a:latin typeface="微软雅黑" pitchFamily="34" charset="-122"/>
                          <a:ea typeface="微软雅黑" pitchFamily="34" charset="-122"/>
                        </a:rPr>
                        <a:t>序号</a:t>
                      </a:r>
                      <a:endParaRPr lang="zh-CN" altLang="en-US" sz="1400" dirty="0">
                        <a:solidFill>
                          <a:srgbClr val="2828E6"/>
                        </a:solidFill>
                        <a:latin typeface="微软雅黑" pitchFamily="34" charset="-122"/>
                        <a:ea typeface="微软雅黑" pitchFamily="34" charset="-122"/>
                      </a:endParaRPr>
                    </a:p>
                  </a:txBody>
                  <a:tcPr marT="34290" marB="34290" anchor="ctr"/>
                </a:tc>
                <a:tc>
                  <a:txBody>
                    <a:bodyPr/>
                    <a:lstStyle/>
                    <a:p>
                      <a:pPr algn="ctr"/>
                      <a:r>
                        <a:rPr lang="zh-CN" altLang="en-US" sz="1400" dirty="0">
                          <a:latin typeface="微软雅黑" pitchFamily="34" charset="-122"/>
                          <a:ea typeface="微软雅黑" pitchFamily="34" charset="-122"/>
                        </a:rPr>
                        <a:t>指标</a:t>
                      </a:r>
                      <a:endParaRPr lang="zh-CN" altLang="en-US" sz="1400" dirty="0">
                        <a:solidFill>
                          <a:srgbClr val="2828E6"/>
                        </a:solidFill>
                        <a:latin typeface="微软雅黑" pitchFamily="34" charset="-122"/>
                        <a:ea typeface="微软雅黑" pitchFamily="34" charset="-122"/>
                      </a:endParaRPr>
                    </a:p>
                  </a:txBody>
                  <a:tcPr marT="34290" marB="34290" anchor="ctr"/>
                </a:tc>
                <a:tc>
                  <a:txBody>
                    <a:bodyPr/>
                    <a:lstStyle/>
                    <a:p>
                      <a:pPr algn="ctr"/>
                      <a:r>
                        <a:rPr lang="zh-CN" altLang="en-US" sz="1400" dirty="0">
                          <a:latin typeface="微软雅黑" pitchFamily="34" charset="-122"/>
                          <a:ea typeface="微软雅黑" pitchFamily="34" charset="-122"/>
                        </a:rPr>
                        <a:t>赋值</a:t>
                      </a:r>
                      <a:endParaRPr lang="zh-CN" altLang="en-US" sz="1400" dirty="0">
                        <a:solidFill>
                          <a:srgbClr val="2828E6"/>
                        </a:solidFill>
                        <a:latin typeface="微软雅黑" pitchFamily="34" charset="-122"/>
                        <a:ea typeface="微软雅黑" pitchFamily="34" charset="-122"/>
                      </a:endParaRPr>
                    </a:p>
                  </a:txBody>
                  <a:tcPr marT="34290" marB="34290" anchor="ctr"/>
                </a:tc>
                <a:extLst>
                  <a:ext uri="{0D108BD9-81ED-4DB2-BD59-A6C34878D82A}">
                    <a16:rowId xmlns:a16="http://schemas.microsoft.com/office/drawing/2014/main" xmlns="" val="10000"/>
                  </a:ext>
                </a:extLst>
              </a:tr>
              <a:tr h="381419">
                <a:tc>
                  <a:txBody>
                    <a:bodyPr/>
                    <a:lstStyle/>
                    <a:p>
                      <a:pPr algn="ctr"/>
                      <a:r>
                        <a:rPr lang="en-US" altLang="zh-CN" sz="1400" dirty="0">
                          <a:latin typeface="微软雅黑" pitchFamily="34" charset="-122"/>
                          <a:ea typeface="微软雅黑" pitchFamily="34" charset="-122"/>
                        </a:rPr>
                        <a:t>1</a:t>
                      </a:r>
                      <a:endParaRPr lang="en-US" altLang="zh-CN" sz="1400" dirty="0">
                        <a:solidFill>
                          <a:srgbClr val="2828E6"/>
                        </a:solidFill>
                        <a:latin typeface="微软雅黑" pitchFamily="34" charset="-122"/>
                        <a:ea typeface="微软雅黑" pitchFamily="34" charset="-122"/>
                      </a:endParaRPr>
                    </a:p>
                  </a:txBody>
                  <a:tcPr marT="34290" marB="34290" anchor="ctr"/>
                </a:tc>
                <a:tc>
                  <a:txBody>
                    <a:bodyPr/>
                    <a:lstStyle/>
                    <a:p>
                      <a:pPr algn="ctr"/>
                      <a:r>
                        <a:rPr lang="zh-CN" altLang="en-US" sz="1400" dirty="0">
                          <a:latin typeface="微软雅黑" pitchFamily="34" charset="-122"/>
                          <a:ea typeface="微软雅黑" pitchFamily="34" charset="-122"/>
                        </a:rPr>
                        <a:t>科技人员</a:t>
                      </a:r>
                      <a:endParaRPr lang="zh-CN" altLang="en-US" sz="1400" dirty="0">
                        <a:solidFill>
                          <a:srgbClr val="2828E6"/>
                        </a:solidFill>
                        <a:latin typeface="微软雅黑" pitchFamily="34" charset="-122"/>
                        <a:ea typeface="微软雅黑" pitchFamily="34" charset="-122"/>
                      </a:endParaRPr>
                    </a:p>
                  </a:txBody>
                  <a:tcPr marT="34290" marB="34290" anchor="ctr"/>
                </a:tc>
                <a:tc>
                  <a:txBody>
                    <a:bodyPr/>
                    <a:lstStyle/>
                    <a:p>
                      <a:pPr algn="ct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20</a:t>
                      </a:r>
                      <a:r>
                        <a:rPr lang="zh-CN" altLang="en-US" sz="1400" dirty="0">
                          <a:latin typeface="微软雅黑" pitchFamily="34" charset="-122"/>
                          <a:ea typeface="微软雅黑" pitchFamily="34" charset="-122"/>
                        </a:rPr>
                        <a:t>分</a:t>
                      </a:r>
                      <a:endParaRPr lang="zh-CN" altLang="en-US" sz="1400" dirty="0">
                        <a:solidFill>
                          <a:srgbClr val="2828E6"/>
                        </a:solidFill>
                        <a:latin typeface="微软雅黑" pitchFamily="34" charset="-122"/>
                        <a:ea typeface="微软雅黑" pitchFamily="34" charset="-122"/>
                      </a:endParaRPr>
                    </a:p>
                  </a:txBody>
                  <a:tcPr marT="34290" marB="34290" anchor="ctr"/>
                </a:tc>
                <a:extLst>
                  <a:ext uri="{0D108BD9-81ED-4DB2-BD59-A6C34878D82A}">
                    <a16:rowId xmlns:a16="http://schemas.microsoft.com/office/drawing/2014/main" xmlns="" val="10001"/>
                  </a:ext>
                </a:extLst>
              </a:tr>
              <a:tr h="381419">
                <a:tc>
                  <a:txBody>
                    <a:bodyPr/>
                    <a:lstStyle/>
                    <a:p>
                      <a:pPr algn="ctr"/>
                      <a:r>
                        <a:rPr lang="en-US" altLang="zh-CN" sz="1400" dirty="0">
                          <a:latin typeface="微软雅黑" pitchFamily="34" charset="-122"/>
                          <a:ea typeface="微软雅黑" pitchFamily="34" charset="-122"/>
                        </a:rPr>
                        <a:t>2</a:t>
                      </a:r>
                      <a:endParaRPr lang="en-US" altLang="zh-CN" sz="1400" dirty="0">
                        <a:solidFill>
                          <a:srgbClr val="2828E6"/>
                        </a:solidFill>
                        <a:latin typeface="微软雅黑" pitchFamily="34" charset="-122"/>
                        <a:ea typeface="微软雅黑" pitchFamily="34" charset="-122"/>
                      </a:endParaRPr>
                    </a:p>
                  </a:txBody>
                  <a:tcPr marT="34290" marB="34290" anchor="ctr"/>
                </a:tc>
                <a:tc>
                  <a:txBody>
                    <a:bodyPr/>
                    <a:lstStyle/>
                    <a:p>
                      <a:pPr algn="ctr"/>
                      <a:r>
                        <a:rPr lang="zh-CN" altLang="en-US" sz="1400" dirty="0">
                          <a:latin typeface="微软雅黑" pitchFamily="34" charset="-122"/>
                          <a:ea typeface="微软雅黑" pitchFamily="34" charset="-122"/>
                        </a:rPr>
                        <a:t>研发</a:t>
                      </a:r>
                      <a:r>
                        <a:rPr lang="zh-CN" altLang="en-US" sz="1400" dirty="0" smtClean="0">
                          <a:latin typeface="微软雅黑" pitchFamily="34" charset="-122"/>
                          <a:ea typeface="微软雅黑" pitchFamily="34" charset="-122"/>
                        </a:rPr>
                        <a:t>投入</a:t>
                      </a:r>
                      <a:r>
                        <a:rPr lang="zh-CN" altLang="en-US" sz="1400" dirty="0" smtClean="0">
                          <a:solidFill>
                            <a:srgbClr val="FF0000"/>
                          </a:solidFill>
                          <a:latin typeface="微软雅黑" pitchFamily="34" charset="-122"/>
                          <a:ea typeface="微软雅黑" pitchFamily="34" charset="-122"/>
                        </a:rPr>
                        <a:t>（二选一）</a:t>
                      </a:r>
                      <a:endParaRPr lang="zh-CN" altLang="en-US" sz="1400" dirty="0">
                        <a:solidFill>
                          <a:srgbClr val="FF0000"/>
                        </a:solidFill>
                        <a:latin typeface="微软雅黑" pitchFamily="34" charset="-122"/>
                        <a:ea typeface="微软雅黑" pitchFamily="34" charset="-122"/>
                      </a:endParaRPr>
                    </a:p>
                  </a:txBody>
                  <a:tcPr marT="34290" marB="34290" anchor="ctr"/>
                </a:tc>
                <a:tc>
                  <a:txBody>
                    <a:bodyPr/>
                    <a:lstStyle/>
                    <a:p>
                      <a:pPr algn="ct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50</a:t>
                      </a:r>
                      <a:r>
                        <a:rPr lang="zh-CN" altLang="en-US" sz="1400" dirty="0">
                          <a:latin typeface="微软雅黑" pitchFamily="34" charset="-122"/>
                          <a:ea typeface="微软雅黑" pitchFamily="34" charset="-122"/>
                        </a:rPr>
                        <a:t>分</a:t>
                      </a:r>
                      <a:endParaRPr lang="zh-CN" altLang="en-US" sz="1400" dirty="0">
                        <a:solidFill>
                          <a:srgbClr val="2828E6"/>
                        </a:solidFill>
                        <a:latin typeface="微软雅黑" pitchFamily="34" charset="-122"/>
                        <a:ea typeface="微软雅黑" pitchFamily="34" charset="-122"/>
                      </a:endParaRPr>
                    </a:p>
                  </a:txBody>
                  <a:tcPr marT="34290" marB="34290" anchor="ctr"/>
                </a:tc>
                <a:extLst>
                  <a:ext uri="{0D108BD9-81ED-4DB2-BD59-A6C34878D82A}">
                    <a16:rowId xmlns:a16="http://schemas.microsoft.com/office/drawing/2014/main" xmlns="" val="10002"/>
                  </a:ext>
                </a:extLst>
              </a:tr>
              <a:tr h="381419">
                <a:tc>
                  <a:txBody>
                    <a:bodyPr/>
                    <a:lstStyle/>
                    <a:p>
                      <a:pPr algn="ctr"/>
                      <a:r>
                        <a:rPr lang="en-US" altLang="zh-CN" sz="1400" dirty="0">
                          <a:latin typeface="微软雅黑" pitchFamily="34" charset="-122"/>
                          <a:ea typeface="微软雅黑" pitchFamily="34" charset="-122"/>
                        </a:rPr>
                        <a:t>3</a:t>
                      </a:r>
                      <a:endParaRPr lang="en-US" altLang="zh-CN" sz="1400" dirty="0">
                        <a:solidFill>
                          <a:srgbClr val="2828E6"/>
                        </a:solidFill>
                        <a:latin typeface="微软雅黑" pitchFamily="34" charset="-122"/>
                        <a:ea typeface="微软雅黑" pitchFamily="34" charset="-122"/>
                      </a:endParaRPr>
                    </a:p>
                  </a:txBody>
                  <a:tcPr marT="34290" marB="34290" anchor="ctr"/>
                </a:tc>
                <a:tc>
                  <a:txBody>
                    <a:bodyPr/>
                    <a:lstStyle/>
                    <a:p>
                      <a:pPr algn="ctr"/>
                      <a:r>
                        <a:rPr lang="zh-CN" altLang="en-US" sz="1400" dirty="0">
                          <a:latin typeface="微软雅黑" pitchFamily="34" charset="-122"/>
                          <a:ea typeface="微软雅黑" pitchFamily="34" charset="-122"/>
                        </a:rPr>
                        <a:t>科技成果</a:t>
                      </a:r>
                      <a:endParaRPr lang="zh-CN" altLang="en-US" sz="1400" dirty="0">
                        <a:solidFill>
                          <a:srgbClr val="2828E6"/>
                        </a:solidFill>
                        <a:latin typeface="微软雅黑" pitchFamily="34" charset="-122"/>
                        <a:ea typeface="微软雅黑" pitchFamily="34" charset="-122"/>
                      </a:endParaRPr>
                    </a:p>
                  </a:txBody>
                  <a:tcPr marT="34290" marB="34290" anchor="ctr"/>
                </a:tc>
                <a:tc>
                  <a:txBody>
                    <a:bodyPr/>
                    <a:lstStyle/>
                    <a:p>
                      <a:pPr algn="ct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30</a:t>
                      </a:r>
                      <a:r>
                        <a:rPr lang="zh-CN" altLang="en-US" sz="1400" dirty="0">
                          <a:latin typeface="微软雅黑" pitchFamily="34" charset="-122"/>
                          <a:ea typeface="微软雅黑" pitchFamily="34" charset="-122"/>
                        </a:rPr>
                        <a:t>分</a:t>
                      </a:r>
                      <a:endParaRPr lang="zh-CN" altLang="en-US" sz="1400" dirty="0">
                        <a:solidFill>
                          <a:srgbClr val="2828E6"/>
                        </a:solidFill>
                        <a:latin typeface="微软雅黑" pitchFamily="34" charset="-122"/>
                        <a:ea typeface="微软雅黑" pitchFamily="34" charset="-122"/>
                      </a:endParaRPr>
                    </a:p>
                  </a:txBody>
                  <a:tcPr marT="34290" marB="34290" anchor="ctr"/>
                </a:tc>
                <a:extLst>
                  <a:ext uri="{0D108BD9-81ED-4DB2-BD59-A6C34878D82A}">
                    <a16:rowId xmlns:a16="http://schemas.microsoft.com/office/drawing/2014/main" xmlns="" val="10003"/>
                  </a:ext>
                </a:extLst>
              </a:tr>
              <a:tr h="381419">
                <a:tc>
                  <a:txBody>
                    <a:bodyPr/>
                    <a:lstStyle/>
                    <a:p>
                      <a:pPr algn="ctr"/>
                      <a:r>
                        <a:rPr lang="zh-CN" altLang="en-US" sz="1400" dirty="0">
                          <a:latin typeface="微软雅黑" pitchFamily="34" charset="-122"/>
                          <a:ea typeface="微软雅黑" pitchFamily="34" charset="-122"/>
                          <a:sym typeface="+mn-ea"/>
                        </a:rPr>
                        <a:t>合计</a:t>
                      </a:r>
                      <a:endParaRPr lang="zh-CN" altLang="en-US" sz="1400" dirty="0">
                        <a:solidFill>
                          <a:srgbClr val="2828E6"/>
                        </a:solidFill>
                        <a:latin typeface="微软雅黑" pitchFamily="34" charset="-122"/>
                        <a:ea typeface="微软雅黑" pitchFamily="34" charset="-122"/>
                        <a:sym typeface="+mn-ea"/>
                      </a:endParaRPr>
                    </a:p>
                  </a:txBody>
                  <a:tcPr marT="34290" marB="34290" anchor="ctr"/>
                </a:tc>
                <a:tc>
                  <a:txBody>
                    <a:bodyPr/>
                    <a:lstStyle/>
                    <a:p>
                      <a:pPr algn="ctr"/>
                      <a:endParaRPr lang="zh-CN" altLang="en-US" sz="1400" dirty="0">
                        <a:solidFill>
                          <a:srgbClr val="2828E6"/>
                        </a:solidFill>
                        <a:latin typeface="微软雅黑" pitchFamily="34" charset="-122"/>
                        <a:ea typeface="微软雅黑" pitchFamily="34" charset="-122"/>
                        <a:sym typeface="+mn-ea"/>
                      </a:endParaRPr>
                    </a:p>
                  </a:txBody>
                  <a:tcPr marT="34290" marB="34290" anchor="ctr"/>
                </a:tc>
                <a:tc>
                  <a:txBody>
                    <a:bodyPr/>
                    <a:lstStyle/>
                    <a:p>
                      <a:pPr algn="ct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100</a:t>
                      </a:r>
                      <a:r>
                        <a:rPr lang="zh-CN" altLang="en-US" sz="1400" dirty="0">
                          <a:latin typeface="微软雅黑" pitchFamily="34" charset="-122"/>
                          <a:ea typeface="微软雅黑" pitchFamily="34" charset="-122"/>
                        </a:rPr>
                        <a:t>分</a:t>
                      </a:r>
                      <a:endParaRPr lang="zh-CN" altLang="en-US" sz="1400" dirty="0">
                        <a:solidFill>
                          <a:srgbClr val="2828E6"/>
                        </a:solidFill>
                        <a:latin typeface="微软雅黑" pitchFamily="34" charset="-122"/>
                        <a:ea typeface="微软雅黑" pitchFamily="34" charset="-122"/>
                      </a:endParaRPr>
                    </a:p>
                  </a:txBody>
                  <a:tcPr marT="34290" marB="34290" anchor="ctr"/>
                </a:tc>
                <a:extLst>
                  <a:ext uri="{0D108BD9-81ED-4DB2-BD59-A6C34878D82A}">
                    <a16:rowId xmlns:a16="http://schemas.microsoft.com/office/drawing/2014/main" xmlns="" val="10004"/>
                  </a:ext>
                </a:extLst>
              </a:tr>
            </a:tbl>
          </a:graphicData>
        </a:graphic>
      </p:graphicFrame>
      <p:sp>
        <p:nvSpPr>
          <p:cNvPr id="8" name="矩形 7"/>
          <p:cNvSpPr/>
          <p:nvPr/>
        </p:nvSpPr>
        <p:spPr>
          <a:xfrm>
            <a:off x="726534" y="104314"/>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科技型中小企业的评价条件</a:t>
            </a:r>
          </a:p>
        </p:txBody>
      </p:sp>
      <p:grpSp>
        <p:nvGrpSpPr>
          <p:cNvPr id="9" name="组合 8"/>
          <p:cNvGrpSpPr/>
          <p:nvPr/>
        </p:nvGrpSpPr>
        <p:grpSpPr>
          <a:xfrm>
            <a:off x="146206" y="85645"/>
            <a:ext cx="465354" cy="469881"/>
            <a:chOff x="2099842" y="1975504"/>
            <a:chExt cx="823123" cy="831130"/>
          </a:xfrm>
          <a:solidFill>
            <a:schemeClr val="bg1"/>
          </a:solidFill>
        </p:grpSpPr>
        <p:sp>
          <p:nvSpPr>
            <p:cNvPr id="10" name="等腰三角形 9"/>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a16="http://schemas.microsoft.com/office/drawing/2014/main" xmlns="" id="{DF18C249-7654-42F0-BC40-E193FB4CC66C}"/>
              </a:ext>
            </a:extLst>
          </p:cNvPr>
          <p:cNvSpPr/>
          <p:nvPr/>
        </p:nvSpPr>
        <p:spPr>
          <a:xfrm>
            <a:off x="164411" y="771550"/>
            <a:ext cx="1723549" cy="400110"/>
          </a:xfrm>
          <a:prstGeom prst="rect">
            <a:avLst/>
          </a:prstGeom>
        </p:spPr>
        <p:txBody>
          <a:bodyPr wrap="none">
            <a:spAutoFit/>
          </a:bodyPr>
          <a:lstStyle/>
          <a:p>
            <a:r>
              <a:rPr lang="zh-CN" altLang="en-US" sz="2000" b="1" dirty="0">
                <a:solidFill>
                  <a:srgbClr val="595E64"/>
                </a:solidFill>
                <a:latin typeface="微软雅黑" panose="020B0503020204020204" pitchFamily="34" charset="-122"/>
                <a:ea typeface="微软雅黑" panose="020B0503020204020204" pitchFamily="34" charset="-122"/>
              </a:rPr>
              <a:t>三、评分条件</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27534"/>
            <a:ext cx="9144000"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76983" y="1338322"/>
            <a:ext cx="7883449" cy="369332"/>
          </a:xfrm>
          <a:prstGeom prst="rect">
            <a:avLst/>
          </a:prstGeom>
        </p:spPr>
        <p:txBody>
          <a:bodyPr wrap="square">
            <a:spAutoFit/>
          </a:bodyPr>
          <a:lstStyle/>
          <a:p>
            <a:r>
              <a:rPr lang="en-US" altLang="zh-CN" b="1" dirty="0">
                <a:solidFill>
                  <a:srgbClr val="595E64"/>
                </a:solidFill>
                <a:latin typeface="微软雅黑" panose="020B0503020204020204" pitchFamily="34" charset="-122"/>
                <a:ea typeface="微软雅黑" panose="020B0503020204020204" pitchFamily="34" charset="-122"/>
              </a:rPr>
              <a:t>1.</a:t>
            </a:r>
            <a:r>
              <a:rPr lang="zh-CN" altLang="en-US" b="1" dirty="0">
                <a:solidFill>
                  <a:srgbClr val="595E64"/>
                </a:solidFill>
                <a:latin typeface="微软雅黑" panose="020B0503020204020204" pitchFamily="34" charset="-122"/>
                <a:ea typeface="微软雅黑" panose="020B0503020204020204" pitchFamily="34" charset="-122"/>
              </a:rPr>
              <a:t>科技人员（≤</a:t>
            </a:r>
            <a:r>
              <a:rPr lang="en-US" altLang="zh-CN" b="1" dirty="0">
                <a:solidFill>
                  <a:srgbClr val="595E64"/>
                </a:solidFill>
                <a:latin typeface="微软雅黑" panose="020B0503020204020204" pitchFamily="34" charset="-122"/>
                <a:ea typeface="微软雅黑" panose="020B0503020204020204" pitchFamily="34" charset="-122"/>
              </a:rPr>
              <a:t>20</a:t>
            </a:r>
            <a:r>
              <a:rPr lang="zh-CN" altLang="en-US" b="1" dirty="0">
                <a:solidFill>
                  <a:srgbClr val="595E64"/>
                </a:solidFill>
                <a:latin typeface="微软雅黑" panose="020B0503020204020204" pitchFamily="34" charset="-122"/>
                <a:ea typeface="微软雅黑" panose="020B0503020204020204" pitchFamily="34" charset="-122"/>
              </a:rPr>
              <a:t>分）</a:t>
            </a:r>
          </a:p>
        </p:txBody>
      </p:sp>
      <p:sp>
        <p:nvSpPr>
          <p:cNvPr id="8" name="矩形 7"/>
          <p:cNvSpPr/>
          <p:nvPr/>
        </p:nvSpPr>
        <p:spPr>
          <a:xfrm>
            <a:off x="726534" y="104314"/>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科技型中小企业的评价条件</a:t>
            </a:r>
          </a:p>
        </p:txBody>
      </p:sp>
      <p:grpSp>
        <p:nvGrpSpPr>
          <p:cNvPr id="9" name="组合 8"/>
          <p:cNvGrpSpPr/>
          <p:nvPr/>
        </p:nvGrpSpPr>
        <p:grpSpPr>
          <a:xfrm>
            <a:off x="146206" y="85645"/>
            <a:ext cx="465354" cy="469881"/>
            <a:chOff x="2099842" y="1975504"/>
            <a:chExt cx="823123" cy="831130"/>
          </a:xfrm>
          <a:solidFill>
            <a:schemeClr val="bg1"/>
          </a:solidFill>
        </p:grpSpPr>
        <p:sp>
          <p:nvSpPr>
            <p:cNvPr id="10" name="等腰三角形 9"/>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3" name="表格 12"/>
          <p:cNvGraphicFramePr>
            <a:graphicFrameLocks noGrp="1"/>
          </p:cNvGraphicFramePr>
          <p:nvPr>
            <p:extLst>
              <p:ext uri="{D42A27DB-BD31-4B8C-83A1-F6EECF244321}">
                <p14:modId xmlns:p14="http://schemas.microsoft.com/office/powerpoint/2010/main" val="3834196384"/>
              </p:ext>
            </p:extLst>
          </p:nvPr>
        </p:nvGraphicFramePr>
        <p:xfrm>
          <a:off x="550485" y="1779662"/>
          <a:ext cx="8043030" cy="1218764"/>
        </p:xfrm>
        <a:graphic>
          <a:graphicData uri="http://schemas.openxmlformats.org/drawingml/2006/table">
            <a:tbl>
              <a:tblPr firstRow="1" bandRow="1">
                <a:tableStyleId>{7DF18680-E054-41AD-8BC1-D1AEF772440D}</a:tableStyleId>
              </a:tblPr>
              <a:tblGrid>
                <a:gridCol w="895044">
                  <a:extLst>
                    <a:ext uri="{9D8B030D-6E8A-4147-A177-3AD203B41FA5}">
                      <a16:colId xmlns:a16="http://schemas.microsoft.com/office/drawing/2014/main" xmlns="" val="20000"/>
                    </a:ext>
                  </a:extLst>
                </a:gridCol>
                <a:gridCol w="1277057">
                  <a:extLst>
                    <a:ext uri="{9D8B030D-6E8A-4147-A177-3AD203B41FA5}">
                      <a16:colId xmlns:a16="http://schemas.microsoft.com/office/drawing/2014/main" xmlns="" val="20001"/>
                    </a:ext>
                  </a:extLst>
                </a:gridCol>
                <a:gridCol w="1210694">
                  <a:extLst>
                    <a:ext uri="{9D8B030D-6E8A-4147-A177-3AD203B41FA5}">
                      <a16:colId xmlns:a16="http://schemas.microsoft.com/office/drawing/2014/main" xmlns="" val="20002"/>
                    </a:ext>
                  </a:extLst>
                </a:gridCol>
                <a:gridCol w="1293445">
                  <a:extLst>
                    <a:ext uri="{9D8B030D-6E8A-4147-A177-3AD203B41FA5}">
                      <a16:colId xmlns:a16="http://schemas.microsoft.com/office/drawing/2014/main" xmlns="" val="20003"/>
                    </a:ext>
                  </a:extLst>
                </a:gridCol>
                <a:gridCol w="1293445">
                  <a:extLst>
                    <a:ext uri="{9D8B030D-6E8A-4147-A177-3AD203B41FA5}">
                      <a16:colId xmlns:a16="http://schemas.microsoft.com/office/drawing/2014/main" xmlns="" val="20004"/>
                    </a:ext>
                  </a:extLst>
                </a:gridCol>
                <a:gridCol w="1303123">
                  <a:extLst>
                    <a:ext uri="{9D8B030D-6E8A-4147-A177-3AD203B41FA5}">
                      <a16:colId xmlns:a16="http://schemas.microsoft.com/office/drawing/2014/main" xmlns="" val="20005"/>
                    </a:ext>
                  </a:extLst>
                </a:gridCol>
                <a:gridCol w="770222">
                  <a:extLst>
                    <a:ext uri="{9D8B030D-6E8A-4147-A177-3AD203B41FA5}">
                      <a16:colId xmlns:a16="http://schemas.microsoft.com/office/drawing/2014/main" xmlns="" val="20006"/>
                    </a:ext>
                  </a:extLst>
                </a:gridCol>
              </a:tblGrid>
              <a:tr h="466383">
                <a:tc gridSpan="7">
                  <a:txBody>
                    <a:bodyPr/>
                    <a:lstStyle/>
                    <a:p>
                      <a:pPr algn="ctr"/>
                      <a:r>
                        <a:rPr lang="zh-CN" altLang="en-US" sz="1200" b="1" dirty="0">
                          <a:solidFill>
                            <a:schemeClr val="bg1"/>
                          </a:solidFill>
                          <a:latin typeface="微软雅黑" pitchFamily="34" charset="-122"/>
                          <a:ea typeface="微软雅黑" pitchFamily="34" charset="-122"/>
                        </a:rPr>
                        <a:t>企业科技人员占企业职工总数的比例</a:t>
                      </a:r>
                      <a:endParaRPr lang="zh-CN" altLang="en-US" sz="1200" dirty="0">
                        <a:solidFill>
                          <a:schemeClr val="bg1"/>
                        </a:solidFill>
                        <a:latin typeface="微软雅黑" pitchFamily="34" charset="-122"/>
                        <a:ea typeface="微软雅黑" pitchFamily="34" charset="-122"/>
                      </a:endParaRPr>
                    </a:p>
                  </a:txBody>
                  <a:tcPr marT="34290" marB="34290" anchor="ctr"/>
                </a:tc>
                <a:tc hMerge="1">
                  <a:txBody>
                    <a:bodyPr/>
                    <a:lstStyle/>
                    <a:p>
                      <a:pPr algn="ctr"/>
                      <a:endParaRPr lang="zh-CN" altLang="en-US" sz="1200" dirty="0">
                        <a:solidFill>
                          <a:schemeClr val="bg1"/>
                        </a:solidFill>
                        <a:latin typeface="微软雅黑" pitchFamily="34" charset="-122"/>
                        <a:ea typeface="微软雅黑" pitchFamily="34" charset="-122"/>
                      </a:endParaRPr>
                    </a:p>
                  </a:txBody>
                  <a:tcPr marT="34290" marB="34290" anchor="ctr"/>
                </a:tc>
                <a:tc hMerge="1">
                  <a:txBody>
                    <a:bodyPr/>
                    <a:lstStyle/>
                    <a:p>
                      <a:endParaRPr lang="zh-CN" altLang="en-US"/>
                    </a:p>
                  </a:txBody>
                  <a:tcPr/>
                </a:tc>
                <a:tc hMerge="1">
                  <a:txBody>
                    <a:bodyPr/>
                    <a:lstStyle/>
                    <a:p>
                      <a:endParaRPr lang="zh-CN"/>
                    </a:p>
                  </a:txBody>
                  <a:tcPr/>
                </a:tc>
                <a:tc hMerge="1">
                  <a:txBody>
                    <a:bodyPr/>
                    <a:lstStyle/>
                    <a:p>
                      <a:endParaRPr lang="zh-CN" altLang="en-US"/>
                    </a:p>
                  </a:txBody>
                  <a:tcPr/>
                </a:tc>
                <a:tc hMerge="1">
                  <a:txBody>
                    <a:bodyPr/>
                    <a:lstStyle/>
                    <a:p>
                      <a:endParaRPr lang="zh-CN"/>
                    </a:p>
                  </a:txBody>
                  <a:tcPr/>
                </a:tc>
                <a:tc hMerge="1">
                  <a:txBody>
                    <a:bodyPr/>
                    <a:lstStyle/>
                    <a:p>
                      <a:endParaRPr lang="zh-CN" altLang="en-US"/>
                    </a:p>
                  </a:txBody>
                  <a:tcPr/>
                </a:tc>
                <a:extLst>
                  <a:ext uri="{0D108BD9-81ED-4DB2-BD59-A6C34878D82A}">
                    <a16:rowId xmlns:a16="http://schemas.microsoft.com/office/drawing/2014/main" xmlns="" val="10000"/>
                  </a:ext>
                </a:extLst>
              </a:tr>
              <a:tr h="430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050" dirty="0">
                          <a:latin typeface="微软雅黑" pitchFamily="34" charset="-122"/>
                          <a:ea typeface="微软雅黑" pitchFamily="34" charset="-122"/>
                        </a:rPr>
                        <a:t>≤</a:t>
                      </a:r>
                      <a:r>
                        <a:rPr lang="en-US" altLang="zh-CN" sz="1050" dirty="0">
                          <a:latin typeface="微软雅黑" pitchFamily="34" charset="-122"/>
                          <a:ea typeface="微软雅黑" pitchFamily="34" charset="-122"/>
                        </a:rPr>
                        <a:t>20</a:t>
                      </a:r>
                      <a:r>
                        <a:rPr lang="zh-CN" altLang="en-US" sz="1050" dirty="0">
                          <a:latin typeface="微软雅黑" pitchFamily="34" charset="-122"/>
                          <a:ea typeface="微软雅黑" pitchFamily="34" charset="-122"/>
                        </a:rPr>
                        <a:t>分</a:t>
                      </a:r>
                      <a:endParaRPr lang="zh-CN" altLang="en-US" sz="1050" dirty="0">
                        <a:solidFill>
                          <a:srgbClr val="2828E6"/>
                        </a:solidFill>
                        <a:latin typeface="微软雅黑" pitchFamily="34" charset="-122"/>
                        <a:ea typeface="微软雅黑" pitchFamily="34" charset="-122"/>
                      </a:endParaRPr>
                    </a:p>
                  </a:txBody>
                  <a:tcPr marT="34290" marB="34290" anchor="ctr"/>
                </a:tc>
                <a:tc>
                  <a:txBody>
                    <a:bodyPr/>
                    <a:lstStyle/>
                    <a:p>
                      <a:pPr algn="ctr"/>
                      <a:r>
                        <a:rPr lang="en-US" altLang="zh-CN" sz="1050" dirty="0">
                          <a:latin typeface="微软雅黑" pitchFamily="34" charset="-122"/>
                          <a:ea typeface="微软雅黑" pitchFamily="34" charset="-122"/>
                        </a:rPr>
                        <a:t>30%</a:t>
                      </a:r>
                      <a:r>
                        <a:rPr lang="zh-CN" altLang="en-US" sz="1050" dirty="0">
                          <a:latin typeface="微软雅黑" pitchFamily="34" charset="-122"/>
                          <a:ea typeface="微软雅黑" pitchFamily="34" charset="-122"/>
                        </a:rPr>
                        <a:t>（含）以上</a:t>
                      </a:r>
                      <a:endParaRPr lang="zh-CN" altLang="en-US" sz="1050" dirty="0">
                        <a:solidFill>
                          <a:srgbClr val="2828E6"/>
                        </a:solidFill>
                        <a:latin typeface="微软雅黑" pitchFamily="34" charset="-122"/>
                        <a:ea typeface="微软雅黑" pitchFamily="34" charset="-122"/>
                      </a:endParaRPr>
                    </a:p>
                  </a:txBody>
                  <a:tcPr marT="34290" marB="34290" anchor="ctr"/>
                </a:tc>
                <a:tc>
                  <a:txBody>
                    <a:bodyPr/>
                    <a:lstStyle/>
                    <a:p>
                      <a:pPr algn="ctr"/>
                      <a:r>
                        <a:rPr lang="en-US" altLang="zh-CN" sz="1050" dirty="0">
                          <a:latin typeface="微软雅黑" pitchFamily="34" charset="-122"/>
                          <a:ea typeface="微软雅黑" pitchFamily="34" charset="-122"/>
                        </a:rPr>
                        <a:t>25%</a:t>
                      </a:r>
                      <a:r>
                        <a:rPr lang="zh-CN" altLang="en-US" sz="1050" dirty="0">
                          <a:latin typeface="微软雅黑" pitchFamily="34" charset="-122"/>
                          <a:ea typeface="微软雅黑" pitchFamily="34" charset="-122"/>
                        </a:rPr>
                        <a:t>（含）</a:t>
                      </a:r>
                      <a:r>
                        <a:rPr lang="en-US" altLang="zh-CN" sz="1050" dirty="0">
                          <a:latin typeface="微软雅黑" pitchFamily="34" charset="-122"/>
                          <a:ea typeface="微软雅黑" pitchFamily="34" charset="-122"/>
                        </a:rPr>
                        <a:t>-30%</a:t>
                      </a:r>
                      <a:endParaRPr lang="en-US" altLang="zh-CN" sz="1050" dirty="0">
                        <a:solidFill>
                          <a:srgbClr val="2828E6"/>
                        </a:solidFill>
                        <a:latin typeface="微软雅黑" pitchFamily="34" charset="-122"/>
                        <a:ea typeface="微软雅黑" pitchFamily="34" charset="-122"/>
                      </a:endParaRP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50" dirty="0">
                          <a:latin typeface="微软雅黑" pitchFamily="34" charset="-122"/>
                          <a:ea typeface="微软雅黑" pitchFamily="34" charset="-122"/>
                        </a:rPr>
                        <a:t>20%</a:t>
                      </a:r>
                      <a:r>
                        <a:rPr lang="zh-CN" altLang="en-US" sz="1050" dirty="0">
                          <a:latin typeface="微软雅黑" pitchFamily="34" charset="-122"/>
                          <a:ea typeface="微软雅黑" pitchFamily="34" charset="-122"/>
                        </a:rPr>
                        <a:t>（含）</a:t>
                      </a:r>
                      <a:r>
                        <a:rPr lang="en-US" altLang="zh-CN" sz="1050" dirty="0">
                          <a:latin typeface="微软雅黑" pitchFamily="34" charset="-122"/>
                          <a:ea typeface="微软雅黑" pitchFamily="34" charset="-122"/>
                        </a:rPr>
                        <a:t>-25%</a:t>
                      </a:r>
                      <a:endParaRPr lang="en-US" altLang="zh-CN" sz="1050" dirty="0">
                        <a:solidFill>
                          <a:srgbClr val="2828E6"/>
                        </a:solidFill>
                        <a:latin typeface="微软雅黑" pitchFamily="34" charset="-122"/>
                        <a:ea typeface="微软雅黑" pitchFamily="34" charset="-122"/>
                      </a:endParaRPr>
                    </a:p>
                  </a:txBody>
                  <a:tcPr marT="34290" marB="34290" anchor="ctr"/>
                </a:tc>
                <a:tc>
                  <a:txBody>
                    <a:bodyPr/>
                    <a:lstStyle/>
                    <a:p>
                      <a:pPr algn="ctr"/>
                      <a:r>
                        <a:rPr lang="en-US" altLang="zh-CN" sz="1050" dirty="0">
                          <a:latin typeface="微软雅黑" pitchFamily="34" charset="-122"/>
                          <a:ea typeface="微软雅黑" pitchFamily="34" charset="-122"/>
                        </a:rPr>
                        <a:t>15%</a:t>
                      </a:r>
                      <a:r>
                        <a:rPr lang="zh-CN" altLang="en-US" sz="1050" dirty="0">
                          <a:latin typeface="微软雅黑" pitchFamily="34" charset="-122"/>
                          <a:ea typeface="微软雅黑" pitchFamily="34" charset="-122"/>
                        </a:rPr>
                        <a:t>（含）</a:t>
                      </a:r>
                      <a:r>
                        <a:rPr lang="en-US" altLang="zh-CN" sz="1050" dirty="0">
                          <a:latin typeface="微软雅黑" pitchFamily="34" charset="-122"/>
                          <a:ea typeface="微软雅黑" pitchFamily="34" charset="-122"/>
                        </a:rPr>
                        <a:t>-20%</a:t>
                      </a:r>
                      <a:endParaRPr lang="en-US" altLang="zh-CN" sz="1050" dirty="0">
                        <a:solidFill>
                          <a:srgbClr val="2828E6"/>
                        </a:solidFill>
                        <a:latin typeface="微软雅黑" pitchFamily="34" charset="-122"/>
                        <a:ea typeface="微软雅黑" pitchFamily="34" charset="-122"/>
                      </a:endParaRP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50" dirty="0">
                          <a:latin typeface="微软雅黑" pitchFamily="34" charset="-122"/>
                          <a:ea typeface="微软雅黑" pitchFamily="34" charset="-122"/>
                        </a:rPr>
                        <a:t>10%</a:t>
                      </a:r>
                      <a:r>
                        <a:rPr lang="zh-CN" altLang="en-US" sz="1050" dirty="0">
                          <a:latin typeface="微软雅黑" pitchFamily="34" charset="-122"/>
                          <a:ea typeface="微软雅黑" pitchFamily="34" charset="-122"/>
                        </a:rPr>
                        <a:t>（含）</a:t>
                      </a:r>
                      <a:r>
                        <a:rPr lang="en-US" altLang="zh-CN" sz="1050" dirty="0">
                          <a:latin typeface="微软雅黑" pitchFamily="34" charset="-122"/>
                          <a:ea typeface="微软雅黑" pitchFamily="34" charset="-122"/>
                        </a:rPr>
                        <a:t>-15%</a:t>
                      </a:r>
                      <a:endParaRPr lang="en-US" altLang="zh-CN" sz="1050" dirty="0">
                        <a:solidFill>
                          <a:srgbClr val="2828E6"/>
                        </a:solidFill>
                        <a:latin typeface="微软雅黑" pitchFamily="34" charset="-122"/>
                        <a:ea typeface="微软雅黑" pitchFamily="34" charset="-122"/>
                      </a:endParaRP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50" dirty="0">
                          <a:latin typeface="微软雅黑" pitchFamily="34" charset="-122"/>
                          <a:ea typeface="微软雅黑" pitchFamily="34" charset="-122"/>
                        </a:rPr>
                        <a:t>10%</a:t>
                      </a:r>
                      <a:r>
                        <a:rPr lang="zh-CN" altLang="en-US" sz="1050" dirty="0">
                          <a:latin typeface="微软雅黑" pitchFamily="34" charset="-122"/>
                          <a:ea typeface="微软雅黑" pitchFamily="34" charset="-122"/>
                        </a:rPr>
                        <a:t>以下</a:t>
                      </a:r>
                      <a:endParaRPr lang="zh-CN" altLang="en-US" sz="1050" dirty="0">
                        <a:solidFill>
                          <a:srgbClr val="2828E6"/>
                        </a:solidFill>
                        <a:latin typeface="微软雅黑" pitchFamily="34" charset="-122"/>
                        <a:ea typeface="微软雅黑" pitchFamily="34" charset="-122"/>
                      </a:endParaRPr>
                    </a:p>
                  </a:txBody>
                  <a:tcPr marT="34290" marB="34290" anchor="ctr"/>
                </a:tc>
                <a:extLst>
                  <a:ext uri="{0D108BD9-81ED-4DB2-BD59-A6C34878D82A}">
                    <a16:rowId xmlns:a16="http://schemas.microsoft.com/office/drawing/2014/main" xmlns="" val="10001"/>
                  </a:ext>
                </a:extLst>
              </a:tr>
              <a:tr h="3223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050" dirty="0">
                          <a:latin typeface="微软雅黑" pitchFamily="34" charset="-122"/>
                          <a:ea typeface="微软雅黑" pitchFamily="34" charset="-122"/>
                        </a:rPr>
                        <a:t>分数</a:t>
                      </a:r>
                      <a:endParaRPr lang="zh-CN" altLang="en-US" sz="1050" dirty="0">
                        <a:solidFill>
                          <a:srgbClr val="2828E6"/>
                        </a:solidFill>
                        <a:latin typeface="微软雅黑" pitchFamily="34" charset="-122"/>
                        <a:ea typeface="微软雅黑" pitchFamily="34" charset="-122"/>
                      </a:endParaRPr>
                    </a:p>
                  </a:txBody>
                  <a:tcPr marT="34290" marB="34290" anchor="ctr"/>
                </a:tc>
                <a:tc>
                  <a:txBody>
                    <a:bodyPr/>
                    <a:lstStyle/>
                    <a:p>
                      <a:pPr algn="ctr"/>
                      <a:r>
                        <a:rPr lang="en-US" altLang="zh-CN" sz="1050" dirty="0">
                          <a:solidFill>
                            <a:schemeClr val="tx1"/>
                          </a:solidFill>
                          <a:latin typeface="微软雅黑" pitchFamily="34" charset="-122"/>
                          <a:ea typeface="微软雅黑" pitchFamily="34" charset="-122"/>
                        </a:rPr>
                        <a:t>20</a:t>
                      </a:r>
                      <a:endParaRPr lang="zh-CN" altLang="en-US" sz="1050" dirty="0">
                        <a:solidFill>
                          <a:schemeClr val="tx1"/>
                        </a:solidFill>
                        <a:latin typeface="微软雅黑" pitchFamily="34" charset="-122"/>
                        <a:ea typeface="微软雅黑" pitchFamily="34" charset="-122"/>
                      </a:endParaRPr>
                    </a:p>
                  </a:txBody>
                  <a:tcPr marT="34290" marB="34290" anchor="ctr"/>
                </a:tc>
                <a:tc>
                  <a:txBody>
                    <a:bodyPr/>
                    <a:lstStyle/>
                    <a:p>
                      <a:pPr algn="ctr"/>
                      <a:r>
                        <a:rPr lang="en-US" altLang="zh-CN" sz="1050" dirty="0">
                          <a:solidFill>
                            <a:schemeClr val="tx1"/>
                          </a:solidFill>
                          <a:latin typeface="微软雅黑" pitchFamily="34" charset="-122"/>
                          <a:ea typeface="微软雅黑" pitchFamily="34" charset="-122"/>
                        </a:rPr>
                        <a:t>16</a:t>
                      </a:r>
                      <a:endParaRPr lang="zh-CN" altLang="en-US" sz="1050" dirty="0">
                        <a:solidFill>
                          <a:schemeClr val="tx1"/>
                        </a:solidFill>
                        <a:latin typeface="微软雅黑" pitchFamily="34" charset="-122"/>
                        <a:ea typeface="微软雅黑" pitchFamily="34" charset="-122"/>
                      </a:endParaRPr>
                    </a:p>
                  </a:txBody>
                  <a:tcPr marT="34290" marB="34290" anchor="ctr"/>
                </a:tc>
                <a:tc>
                  <a:txBody>
                    <a:bodyPr/>
                    <a:lstStyle/>
                    <a:p>
                      <a:pPr marL="0" algn="ctr" defTabSz="914400" rtl="0" eaLnBrk="1" latinLnBrk="0" hangingPunct="1"/>
                      <a:r>
                        <a:rPr lang="en-US" altLang="zh-CN" sz="1050" kern="1200" dirty="0">
                          <a:solidFill>
                            <a:schemeClr val="tx1"/>
                          </a:solidFill>
                          <a:latin typeface="微软雅黑" pitchFamily="34" charset="-122"/>
                          <a:ea typeface="微软雅黑" pitchFamily="34" charset="-122"/>
                        </a:rPr>
                        <a:t>12</a:t>
                      </a:r>
                      <a:endParaRPr lang="zh-CN" altLang="en-US" sz="1050" kern="1200" dirty="0">
                        <a:solidFill>
                          <a:schemeClr val="tx1"/>
                        </a:solidFill>
                        <a:latin typeface="微软雅黑" pitchFamily="34" charset="-122"/>
                        <a:ea typeface="微软雅黑" pitchFamily="34" charset="-122"/>
                        <a:cs typeface="+mn-cs"/>
                      </a:endParaRPr>
                    </a:p>
                  </a:txBody>
                  <a:tcPr marT="34290" marB="34290" anchor="ctr"/>
                </a:tc>
                <a:tc>
                  <a:txBody>
                    <a:bodyPr/>
                    <a:lstStyle/>
                    <a:p>
                      <a:pPr marL="0" algn="ctr" defTabSz="914400" rtl="0" eaLnBrk="1" latinLnBrk="0" hangingPunct="1"/>
                      <a:r>
                        <a:rPr lang="en-US" altLang="zh-CN" sz="1050" kern="1200" dirty="0">
                          <a:solidFill>
                            <a:schemeClr val="tx1"/>
                          </a:solidFill>
                          <a:latin typeface="微软雅黑" pitchFamily="34" charset="-122"/>
                          <a:ea typeface="微软雅黑" pitchFamily="34" charset="-122"/>
                          <a:cs typeface="+mn-cs"/>
                        </a:rPr>
                        <a:t>8</a:t>
                      </a:r>
                      <a:endParaRPr lang="zh-CN" altLang="en-US" sz="1050" kern="1200" dirty="0">
                        <a:solidFill>
                          <a:schemeClr val="tx1"/>
                        </a:solidFill>
                        <a:latin typeface="微软雅黑" pitchFamily="34" charset="-122"/>
                        <a:ea typeface="微软雅黑" pitchFamily="34" charset="-122"/>
                        <a:cs typeface="+mn-cs"/>
                      </a:endParaRPr>
                    </a:p>
                  </a:txBody>
                  <a:tcPr marT="34290" marB="34290" anchor="ctr"/>
                </a:tc>
                <a:tc>
                  <a:txBody>
                    <a:bodyPr/>
                    <a:lstStyle/>
                    <a:p>
                      <a:pPr algn="ctr"/>
                      <a:r>
                        <a:rPr lang="en-US" altLang="zh-CN" sz="1050" dirty="0">
                          <a:solidFill>
                            <a:schemeClr val="tx1"/>
                          </a:solidFill>
                          <a:latin typeface="微软雅黑" pitchFamily="34" charset="-122"/>
                          <a:ea typeface="微软雅黑" pitchFamily="34" charset="-122"/>
                        </a:rPr>
                        <a:t>4</a:t>
                      </a:r>
                      <a:endParaRPr lang="zh-CN" altLang="en-US" sz="1050" dirty="0">
                        <a:solidFill>
                          <a:schemeClr val="tx1"/>
                        </a:solidFill>
                        <a:latin typeface="微软雅黑" pitchFamily="34" charset="-122"/>
                        <a:ea typeface="微软雅黑" pitchFamily="34" charset="-122"/>
                      </a:endParaRPr>
                    </a:p>
                  </a:txBody>
                  <a:tcPr marT="34290" marB="34290" anchor="ctr"/>
                </a:tc>
                <a:tc>
                  <a:txBody>
                    <a:bodyPr/>
                    <a:lstStyle/>
                    <a:p>
                      <a:pPr algn="ctr"/>
                      <a:r>
                        <a:rPr lang="en-US" altLang="zh-CN" sz="1050" dirty="0">
                          <a:solidFill>
                            <a:schemeClr val="tx1"/>
                          </a:solidFill>
                          <a:latin typeface="微软雅黑" pitchFamily="34" charset="-122"/>
                          <a:ea typeface="微软雅黑" pitchFamily="34" charset="-122"/>
                        </a:rPr>
                        <a:t>0</a:t>
                      </a:r>
                      <a:endParaRPr lang="zh-CN" altLang="en-US" sz="1050" dirty="0">
                        <a:solidFill>
                          <a:schemeClr val="tx1"/>
                        </a:solidFill>
                        <a:latin typeface="微软雅黑" pitchFamily="34" charset="-122"/>
                        <a:ea typeface="微软雅黑" pitchFamily="34" charset="-122"/>
                      </a:endParaRPr>
                    </a:p>
                  </a:txBody>
                  <a:tcPr marT="34290" marB="34290" anchor="ctr"/>
                </a:tc>
                <a:extLst>
                  <a:ext uri="{0D108BD9-81ED-4DB2-BD59-A6C34878D82A}">
                    <a16:rowId xmlns:a16="http://schemas.microsoft.com/office/drawing/2014/main" xmlns="" val="10002"/>
                  </a:ext>
                </a:extLst>
              </a:tr>
            </a:tbl>
          </a:graphicData>
        </a:graphic>
      </p:graphicFrame>
      <p:sp>
        <p:nvSpPr>
          <p:cNvPr id="3" name="矩形 2"/>
          <p:cNvSpPr/>
          <p:nvPr/>
        </p:nvSpPr>
        <p:spPr>
          <a:xfrm>
            <a:off x="395536" y="3075806"/>
            <a:ext cx="8237954" cy="1477328"/>
          </a:xfrm>
          <a:prstGeom prst="rect">
            <a:avLst/>
          </a:prstGeom>
        </p:spPr>
        <p:txBody>
          <a:bodyPr wrap="square">
            <a:spAutoFit/>
          </a:bodyPr>
          <a:lstStyle/>
          <a:p>
            <a:pPr marL="285750" indent="-285750" algn="just" eaLnBrk="0" hangingPunct="0">
              <a:lnSpc>
                <a:spcPct val="150000"/>
              </a:lnSpc>
              <a:buFont typeface="Wingdings" pitchFamily="2" charset="2"/>
              <a:buChar char="Ø"/>
            </a:pPr>
            <a:r>
              <a:rPr lang="zh-CN" altLang="zh-CN" sz="1200" dirty="0">
                <a:latin typeface="微软雅黑" pitchFamily="34" charset="-122"/>
                <a:ea typeface="微软雅黑" pitchFamily="34" charset="-122"/>
              </a:rPr>
              <a:t>企业科技人员是指企业直接从事研发和相关技术创新活动，以及专门从事上述活动管理和提供直接服务的人员，包括在职、兼职和临时聘用人员，兼职、临时聘用人员全年须在企业累计工作</a:t>
            </a:r>
            <a:r>
              <a:rPr lang="en-US" altLang="zh-CN" sz="1200" dirty="0">
                <a:latin typeface="微软雅黑" pitchFamily="34" charset="-122"/>
                <a:ea typeface="微软雅黑" pitchFamily="34" charset="-122"/>
              </a:rPr>
              <a:t>6</a:t>
            </a:r>
            <a:r>
              <a:rPr lang="zh-CN" altLang="zh-CN" sz="1200" dirty="0">
                <a:latin typeface="微软雅黑" pitchFamily="34" charset="-122"/>
                <a:ea typeface="微软雅黑" pitchFamily="34" charset="-122"/>
              </a:rPr>
              <a:t>个月以上。</a:t>
            </a:r>
            <a:endParaRPr lang="en-US" altLang="zh-CN" sz="1200" dirty="0">
              <a:latin typeface="微软雅黑" pitchFamily="34" charset="-122"/>
              <a:ea typeface="微软雅黑" pitchFamily="34" charset="-122"/>
            </a:endParaRPr>
          </a:p>
          <a:p>
            <a:pPr marL="285750" indent="-285750" algn="just" eaLnBrk="0" hangingPunct="0">
              <a:lnSpc>
                <a:spcPct val="150000"/>
              </a:lnSpc>
              <a:buFont typeface="Wingdings" pitchFamily="2" charset="2"/>
              <a:buChar char="Ø"/>
            </a:pPr>
            <a:r>
              <a:rPr lang="zh-CN" altLang="zh-CN" sz="1200" dirty="0">
                <a:latin typeface="微软雅黑" pitchFamily="34" charset="-122"/>
                <a:ea typeface="微软雅黑" pitchFamily="34" charset="-122"/>
              </a:rPr>
              <a:t>科技人员数采用上一会计年度数据，按照全年季平均数计算：季平均数</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（季初数</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季末 数）÷</a:t>
            </a:r>
            <a:r>
              <a:rPr lang="en-US" altLang="zh-CN" sz="1200" dirty="0">
                <a:latin typeface="微软雅黑" pitchFamily="34" charset="-122"/>
                <a:ea typeface="微软雅黑" pitchFamily="34" charset="-122"/>
              </a:rPr>
              <a:t>2</a:t>
            </a:r>
            <a:r>
              <a:rPr lang="zh-CN" altLang="zh-CN" sz="1200" dirty="0">
                <a:latin typeface="微软雅黑" pitchFamily="34" charset="-122"/>
                <a:ea typeface="微软雅黑" pitchFamily="34" charset="-122"/>
              </a:rPr>
              <a:t>，全年季平均数</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全年各季平均数之和÷</a:t>
            </a:r>
            <a:r>
              <a:rPr lang="en-US" altLang="zh-CN" sz="1200" dirty="0">
                <a:latin typeface="微软雅黑" pitchFamily="34" charset="-122"/>
                <a:ea typeface="微软雅黑" pitchFamily="34" charset="-122"/>
              </a:rPr>
              <a:t>4</a:t>
            </a:r>
          </a:p>
          <a:p>
            <a:pPr marL="285750" indent="-285750" algn="just" eaLnBrk="0" hangingPunct="0">
              <a:lnSpc>
                <a:spcPct val="150000"/>
              </a:lnSpc>
              <a:buFont typeface="Wingdings" pitchFamily="2" charset="2"/>
              <a:buChar char="Ø"/>
            </a:pPr>
            <a:r>
              <a:rPr lang="zh-CN" altLang="zh-CN" sz="1200" dirty="0">
                <a:latin typeface="微软雅黑" pitchFamily="34" charset="-122"/>
                <a:ea typeface="微软雅黑" pitchFamily="34" charset="-122"/>
              </a:rPr>
              <a:t>当年注册的企业，以其实际经营期作为一个会计年度来计算。</a:t>
            </a:r>
          </a:p>
        </p:txBody>
      </p:sp>
      <p:sp>
        <p:nvSpPr>
          <p:cNvPr id="17" name="矩形 16">
            <a:extLst>
              <a:ext uri="{FF2B5EF4-FFF2-40B4-BE49-F238E27FC236}">
                <a16:creationId xmlns:a16="http://schemas.microsoft.com/office/drawing/2014/main" xmlns="" id="{DDB2EB6F-07CD-4B27-A931-14EF3B50F3F5}"/>
              </a:ext>
            </a:extLst>
          </p:cNvPr>
          <p:cNvSpPr/>
          <p:nvPr/>
        </p:nvSpPr>
        <p:spPr>
          <a:xfrm>
            <a:off x="164411" y="771550"/>
            <a:ext cx="2031325" cy="461665"/>
          </a:xfrm>
          <a:prstGeom prst="rect">
            <a:avLst/>
          </a:prstGeom>
        </p:spPr>
        <p:txBody>
          <a:bodyPr wrap="none">
            <a:spAutoFit/>
          </a:bodyPr>
          <a:lstStyle/>
          <a:p>
            <a:r>
              <a:rPr lang="zh-CN" altLang="en-US" sz="2400" b="1" dirty="0">
                <a:solidFill>
                  <a:srgbClr val="595E64"/>
                </a:solidFill>
                <a:latin typeface="微软雅黑" panose="020B0503020204020204" pitchFamily="34" charset="-122"/>
                <a:ea typeface="微软雅黑" panose="020B0503020204020204" pitchFamily="34" charset="-122"/>
              </a:rPr>
              <a:t>三、评分条件</a:t>
            </a:r>
          </a:p>
        </p:txBody>
      </p:sp>
    </p:spTree>
    <p:extLst>
      <p:ext uri="{BB962C8B-B14F-4D97-AF65-F5344CB8AC3E}">
        <p14:creationId xmlns:p14="http://schemas.microsoft.com/office/powerpoint/2010/main" val="3086388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552" y="1338322"/>
            <a:ext cx="7560840" cy="369332"/>
          </a:xfrm>
          <a:prstGeom prst="rect">
            <a:avLst/>
          </a:prstGeom>
        </p:spPr>
        <p:txBody>
          <a:bodyPr wrap="square">
            <a:spAutoFit/>
          </a:bodyPr>
          <a:lstStyle/>
          <a:p>
            <a:r>
              <a:rPr lang="en-US" altLang="zh-CN" b="1" dirty="0">
                <a:solidFill>
                  <a:srgbClr val="595E64"/>
                </a:solidFill>
                <a:latin typeface="微软雅黑" panose="020B0503020204020204" pitchFamily="34" charset="-122"/>
                <a:ea typeface="微软雅黑" panose="020B0503020204020204" pitchFamily="34" charset="-122"/>
              </a:rPr>
              <a:t>2.</a:t>
            </a:r>
            <a:r>
              <a:rPr lang="zh-CN" altLang="en-US" b="1" dirty="0">
                <a:solidFill>
                  <a:srgbClr val="595E64"/>
                </a:solidFill>
                <a:latin typeface="微软雅黑" panose="020B0503020204020204" pitchFamily="34" charset="-122"/>
                <a:ea typeface="微软雅黑" panose="020B0503020204020204" pitchFamily="34" charset="-122"/>
              </a:rPr>
              <a:t>研发投入（≤</a:t>
            </a:r>
            <a:r>
              <a:rPr lang="en-US" altLang="zh-CN" b="1" dirty="0">
                <a:solidFill>
                  <a:srgbClr val="595E64"/>
                </a:solidFill>
                <a:latin typeface="微软雅黑" panose="020B0503020204020204" pitchFamily="34" charset="-122"/>
                <a:ea typeface="微软雅黑" panose="020B0503020204020204" pitchFamily="34" charset="-122"/>
              </a:rPr>
              <a:t>50</a:t>
            </a:r>
            <a:r>
              <a:rPr lang="zh-CN" altLang="en-US" b="1" dirty="0">
                <a:solidFill>
                  <a:srgbClr val="595E64"/>
                </a:solidFill>
                <a:latin typeface="微软雅黑" panose="020B0503020204020204" pitchFamily="34" charset="-122"/>
                <a:ea typeface="微软雅黑" panose="020B0503020204020204" pitchFamily="34" charset="-122"/>
              </a:rPr>
              <a:t>分）</a:t>
            </a:r>
          </a:p>
        </p:txBody>
      </p:sp>
      <p:sp>
        <p:nvSpPr>
          <p:cNvPr id="8" name="矩形 7"/>
          <p:cNvSpPr/>
          <p:nvPr/>
        </p:nvSpPr>
        <p:spPr>
          <a:xfrm>
            <a:off x="726534" y="104314"/>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科技型中小企业的评价条件</a:t>
            </a:r>
          </a:p>
        </p:txBody>
      </p:sp>
      <p:grpSp>
        <p:nvGrpSpPr>
          <p:cNvPr id="9" name="组合 8"/>
          <p:cNvGrpSpPr/>
          <p:nvPr/>
        </p:nvGrpSpPr>
        <p:grpSpPr>
          <a:xfrm>
            <a:off x="146206" y="85645"/>
            <a:ext cx="465354" cy="469881"/>
            <a:chOff x="2099842" y="1975504"/>
            <a:chExt cx="823123" cy="831130"/>
          </a:xfrm>
          <a:solidFill>
            <a:schemeClr val="bg1"/>
          </a:solidFill>
        </p:grpSpPr>
        <p:sp>
          <p:nvSpPr>
            <p:cNvPr id="10" name="等腰三角形 9"/>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3" name="表格 12"/>
          <p:cNvGraphicFramePr>
            <a:graphicFrameLocks noGrp="1"/>
          </p:cNvGraphicFramePr>
          <p:nvPr>
            <p:extLst>
              <p:ext uri="{D42A27DB-BD31-4B8C-83A1-F6EECF244321}">
                <p14:modId xmlns:p14="http://schemas.microsoft.com/office/powerpoint/2010/main" val="2820456215"/>
              </p:ext>
            </p:extLst>
          </p:nvPr>
        </p:nvGraphicFramePr>
        <p:xfrm>
          <a:off x="475298" y="1707654"/>
          <a:ext cx="8193404" cy="2592288"/>
        </p:xfrm>
        <a:graphic>
          <a:graphicData uri="http://schemas.openxmlformats.org/drawingml/2006/table">
            <a:tbl>
              <a:tblPr firstRow="1" bandRow="1">
                <a:tableStyleId>{7DF18680-E054-41AD-8BC1-D1AEF772440D}</a:tableStyleId>
              </a:tblPr>
              <a:tblGrid>
                <a:gridCol w="2008470">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1512168">
                  <a:extLst>
                    <a:ext uri="{9D8B030D-6E8A-4147-A177-3AD203B41FA5}">
                      <a16:colId xmlns:a16="http://schemas.microsoft.com/office/drawing/2014/main" xmlns="" val="20003"/>
                    </a:ext>
                  </a:extLst>
                </a:gridCol>
                <a:gridCol w="1720438">
                  <a:extLst>
                    <a:ext uri="{9D8B030D-6E8A-4147-A177-3AD203B41FA5}">
                      <a16:colId xmlns:a16="http://schemas.microsoft.com/office/drawing/2014/main" xmlns="" val="20004"/>
                    </a:ext>
                  </a:extLst>
                </a:gridCol>
              </a:tblGrid>
              <a:tr h="412683">
                <a:tc gridSpan="2">
                  <a:txBody>
                    <a:bodyPr/>
                    <a:lstStyle/>
                    <a:p>
                      <a:pPr algn="ctr"/>
                      <a:r>
                        <a:rPr lang="zh-CN" altLang="en-US" sz="1400" dirty="0">
                          <a:latin typeface="微软雅黑" pitchFamily="34" charset="-122"/>
                          <a:ea typeface="微软雅黑" pitchFamily="34" charset="-122"/>
                        </a:rPr>
                        <a:t>研发投入得分≤</a:t>
                      </a:r>
                      <a:r>
                        <a:rPr lang="en-US" altLang="zh-CN" sz="1400" dirty="0">
                          <a:latin typeface="微软雅黑" pitchFamily="34" charset="-122"/>
                          <a:ea typeface="微软雅黑" pitchFamily="34" charset="-122"/>
                        </a:rPr>
                        <a:t>50</a:t>
                      </a:r>
                      <a:r>
                        <a:rPr lang="zh-CN" altLang="en-US" sz="1400" dirty="0">
                          <a:latin typeface="微软雅黑" pitchFamily="34" charset="-122"/>
                          <a:ea typeface="微软雅黑" pitchFamily="34" charset="-122"/>
                        </a:rPr>
                        <a:t>分</a:t>
                      </a:r>
                      <a:endParaRPr lang="zh-CN" altLang="en-US" sz="1400" dirty="0">
                        <a:solidFill>
                          <a:srgbClr val="2828E6"/>
                        </a:solidFill>
                        <a:latin typeface="微软雅黑" pitchFamily="34" charset="-122"/>
                        <a:ea typeface="微软雅黑" pitchFamily="34" charset="-122"/>
                      </a:endParaRPr>
                    </a:p>
                  </a:txBody>
                  <a:tcPr marT="34290" marB="34290" anchor="ctr"/>
                </a:tc>
                <a:tc hMerge="1">
                  <a:txBody>
                    <a:bodyPr/>
                    <a:lstStyle/>
                    <a:p>
                      <a:endParaRPr lang="zh-CN"/>
                    </a:p>
                  </a:txBody>
                  <a:tcPr/>
                </a:tc>
                <a:tc gridSpan="3">
                  <a:txBody>
                    <a:bodyPr/>
                    <a:lstStyle/>
                    <a:p>
                      <a:pPr algn="ctr"/>
                      <a:r>
                        <a:rPr lang="zh-CN" altLang="en-US" sz="1400" dirty="0">
                          <a:latin typeface="微软雅黑" pitchFamily="34" charset="-122"/>
                          <a:ea typeface="微软雅黑" pitchFamily="34" charset="-122"/>
                        </a:rPr>
                        <a:t>分数</a:t>
                      </a:r>
                      <a:endParaRPr lang="zh-CN" altLang="en-US" sz="1400" dirty="0">
                        <a:solidFill>
                          <a:srgbClr val="2828E6"/>
                        </a:solidFill>
                        <a:latin typeface="微软雅黑" pitchFamily="34" charset="-122"/>
                        <a:ea typeface="微软雅黑" pitchFamily="34" charset="-122"/>
                      </a:endParaRPr>
                    </a:p>
                  </a:txBody>
                  <a:tcPr marT="34290" marB="34290"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0"/>
                  </a:ext>
                </a:extLst>
              </a:tr>
              <a:tr h="255721">
                <a:tc rowSpan="8">
                  <a:txBody>
                    <a:bodyPr/>
                    <a:lstStyle/>
                    <a:p>
                      <a:pPr algn="l"/>
                      <a:r>
                        <a:rPr lang="zh-CN" altLang="en-US" sz="1100" dirty="0">
                          <a:latin typeface="微软雅黑" pitchFamily="34" charset="-122"/>
                          <a:ea typeface="微软雅黑" pitchFamily="34" charset="-122"/>
                        </a:rPr>
                        <a:t>企业从（</a:t>
                      </a:r>
                      <a:r>
                        <a:rPr lang="en-US" altLang="zh-CN" sz="1100" dirty="0">
                          <a:latin typeface="微软雅黑" pitchFamily="34" charset="-122"/>
                          <a:ea typeface="微软雅黑" pitchFamily="34" charset="-122"/>
                        </a:rPr>
                        <a:t>1</a:t>
                      </a: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2</a:t>
                      </a:r>
                      <a:r>
                        <a:rPr lang="zh-CN" altLang="en-US" sz="1100" dirty="0">
                          <a:latin typeface="微软雅黑" pitchFamily="34" charset="-122"/>
                          <a:ea typeface="微软雅黑" pitchFamily="34" charset="-122"/>
                        </a:rPr>
                        <a:t>）两项指标中选择一个指标进行评分。</a:t>
                      </a:r>
                      <a:endParaRPr lang="zh-CN" altLang="en-US" sz="1100" dirty="0">
                        <a:solidFill>
                          <a:srgbClr val="2828E6"/>
                        </a:solidFill>
                        <a:latin typeface="微软雅黑" pitchFamily="34" charset="-122"/>
                        <a:ea typeface="微软雅黑" pitchFamily="34" charset="-122"/>
                      </a:endParaRPr>
                    </a:p>
                  </a:txBody>
                  <a:tcPr marT="34290" marB="34290" anchor="ctr">
                    <a:solidFill>
                      <a:schemeClr val="accent5">
                        <a:lumMod val="20000"/>
                        <a:lumOff val="80000"/>
                      </a:schemeClr>
                    </a:solidFill>
                  </a:tcPr>
                </a:tc>
                <a:tc rowSpan="4">
                  <a:txBody>
                    <a:bodyPr/>
                    <a:lstStyle/>
                    <a:p>
                      <a:pPr algn="l"/>
                      <a:endParaRPr lang="zh-CN" altLang="en-US" sz="1100" dirty="0">
                        <a:latin typeface="微软雅黑" pitchFamily="34" charset="-122"/>
                        <a:ea typeface="微软雅黑" pitchFamily="34" charset="-122"/>
                      </a:endParaRPr>
                    </a:p>
                    <a:p>
                      <a:pPr algn="l"/>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1</a:t>
                      </a:r>
                      <a:r>
                        <a:rPr lang="zh-CN" altLang="en-US" sz="1100" dirty="0">
                          <a:latin typeface="微软雅黑" pitchFamily="34" charset="-122"/>
                          <a:ea typeface="微软雅黑" pitchFamily="34" charset="-122"/>
                        </a:rPr>
                        <a:t>）上一会 计 年 度 企 业 研 发 费 用 总 额 占 </a:t>
                      </a:r>
                      <a:r>
                        <a:rPr lang="zh-CN" altLang="en-US" sz="1100" b="1" dirty="0">
                          <a:solidFill>
                            <a:srgbClr val="FF0000"/>
                          </a:solidFill>
                          <a:latin typeface="微软雅黑" pitchFamily="34" charset="-122"/>
                          <a:ea typeface="微软雅黑" pitchFamily="34" charset="-122"/>
                        </a:rPr>
                        <a:t>销 售 收 入 总 额</a:t>
                      </a:r>
                      <a:r>
                        <a:rPr lang="zh-CN" altLang="en-US" sz="1100" b="1" dirty="0">
                          <a:latin typeface="微软雅黑" pitchFamily="34" charset="-122"/>
                          <a:ea typeface="微软雅黑" pitchFamily="34" charset="-122"/>
                        </a:rPr>
                        <a:t> </a:t>
                      </a:r>
                      <a:r>
                        <a:rPr lang="zh-CN" altLang="en-US" sz="1100" dirty="0">
                          <a:latin typeface="微软雅黑" pitchFamily="34" charset="-122"/>
                          <a:ea typeface="微软雅黑" pitchFamily="34" charset="-122"/>
                        </a:rPr>
                        <a:t>的 比 例</a:t>
                      </a:r>
                      <a:endParaRPr lang="zh-CN" altLang="en-US" sz="1100" dirty="0">
                        <a:solidFill>
                          <a:srgbClr val="2828E6"/>
                        </a:solidFill>
                        <a:latin typeface="微软雅黑" pitchFamily="34" charset="-122"/>
                        <a:ea typeface="微软雅黑" pitchFamily="34" charset="-122"/>
                      </a:endParaRPr>
                    </a:p>
                  </a:txBody>
                  <a:tcPr marT="34290" marB="34290">
                    <a:solidFill>
                      <a:schemeClr val="accent5">
                        <a:lumMod val="40000"/>
                        <a:lumOff val="60000"/>
                      </a:schemeClr>
                    </a:solidFill>
                  </a:tcPr>
                </a:tc>
                <a:tc>
                  <a:txBody>
                    <a:bodyPr/>
                    <a:lstStyle/>
                    <a:p>
                      <a:pPr algn="ctr"/>
                      <a:r>
                        <a:rPr lang="en-US" altLang="zh-CN" sz="1100" dirty="0">
                          <a:latin typeface="微软雅黑" pitchFamily="34" charset="-122"/>
                          <a:ea typeface="微软雅黑" pitchFamily="34" charset="-122"/>
                        </a:rPr>
                        <a:t>6%</a:t>
                      </a:r>
                      <a:r>
                        <a:rPr lang="zh-CN" altLang="en-US" sz="1100" dirty="0">
                          <a:latin typeface="微软雅黑" pitchFamily="34" charset="-122"/>
                          <a:ea typeface="微软雅黑" pitchFamily="34" charset="-122"/>
                        </a:rPr>
                        <a:t>（含）以上</a:t>
                      </a:r>
                      <a:endParaRPr lang="zh-CN" altLang="en-US" sz="1100" dirty="0">
                        <a:solidFill>
                          <a:srgbClr val="2828E6"/>
                        </a:solidFill>
                        <a:latin typeface="微软雅黑" pitchFamily="34" charset="-122"/>
                        <a:ea typeface="微软雅黑" pitchFamily="34" charset="-122"/>
                      </a:endParaRPr>
                    </a:p>
                  </a:txBody>
                  <a:tcPr marT="34290" marB="34290" anchor="ctr">
                    <a:solidFill>
                      <a:schemeClr val="accent5">
                        <a:lumMod val="40000"/>
                        <a:lumOff val="60000"/>
                      </a:schemeClr>
                    </a:solidFill>
                  </a:tcPr>
                </a:tc>
                <a:tc>
                  <a:txBody>
                    <a:bodyPr/>
                    <a:lstStyle/>
                    <a:p>
                      <a:pPr algn="ctr"/>
                      <a:r>
                        <a:rPr lang="en-US" altLang="zh-CN" sz="1100" dirty="0">
                          <a:latin typeface="微软雅黑" pitchFamily="34" charset="-122"/>
                          <a:ea typeface="微软雅黑" pitchFamily="34" charset="-122"/>
                        </a:rPr>
                        <a:t>5%</a:t>
                      </a:r>
                      <a:r>
                        <a:rPr lang="zh-CN" altLang="en-US" sz="1100" dirty="0">
                          <a:latin typeface="微软雅黑" pitchFamily="34" charset="-122"/>
                          <a:ea typeface="微软雅黑" pitchFamily="34" charset="-122"/>
                        </a:rPr>
                        <a:t>（含）</a:t>
                      </a:r>
                      <a:r>
                        <a:rPr lang="en-US" altLang="zh-CN" sz="1100" dirty="0">
                          <a:latin typeface="微软雅黑" pitchFamily="34" charset="-122"/>
                          <a:ea typeface="微软雅黑" pitchFamily="34" charset="-122"/>
                        </a:rPr>
                        <a:t>-6%</a:t>
                      </a:r>
                      <a:r>
                        <a:rPr lang="zh-CN" altLang="en-US" sz="1100" dirty="0">
                          <a:latin typeface="微软雅黑" pitchFamily="34" charset="-122"/>
                          <a:ea typeface="微软雅黑" pitchFamily="34" charset="-122"/>
                        </a:rPr>
                        <a:t>）</a:t>
                      </a:r>
                      <a:endParaRPr lang="zh-CN" altLang="en-US" sz="1100" dirty="0">
                        <a:solidFill>
                          <a:srgbClr val="2828E6"/>
                        </a:solidFill>
                        <a:latin typeface="微软雅黑" pitchFamily="34" charset="-122"/>
                        <a:ea typeface="微软雅黑" pitchFamily="34" charset="-122"/>
                      </a:endParaRPr>
                    </a:p>
                  </a:txBody>
                  <a:tcPr marT="34290" marB="34290" anchor="ctr">
                    <a:solidFill>
                      <a:schemeClr val="accent5">
                        <a:lumMod val="40000"/>
                        <a:lumOff val="60000"/>
                      </a:schemeClr>
                    </a:solidFill>
                  </a:tcPr>
                </a:tc>
                <a:tc>
                  <a:txBody>
                    <a:bodyPr/>
                    <a:lstStyle/>
                    <a:p>
                      <a:pPr algn="ctr"/>
                      <a:r>
                        <a:rPr lang="en-US" altLang="zh-CN" sz="1100" dirty="0">
                          <a:latin typeface="微软雅黑" pitchFamily="34" charset="-122"/>
                          <a:ea typeface="微软雅黑" pitchFamily="34" charset="-122"/>
                        </a:rPr>
                        <a:t>4%</a:t>
                      </a:r>
                      <a:r>
                        <a:rPr lang="zh-CN" altLang="en-US" sz="1100" dirty="0">
                          <a:latin typeface="微软雅黑" pitchFamily="34" charset="-122"/>
                          <a:ea typeface="微软雅黑" pitchFamily="34" charset="-122"/>
                        </a:rPr>
                        <a:t>（含）</a:t>
                      </a:r>
                      <a:r>
                        <a:rPr lang="en-US" altLang="zh-CN" sz="1100" dirty="0">
                          <a:latin typeface="微软雅黑" pitchFamily="34" charset="-122"/>
                          <a:ea typeface="微软雅黑" pitchFamily="34" charset="-122"/>
                        </a:rPr>
                        <a:t>-5%</a:t>
                      </a:r>
                      <a:endParaRPr lang="en-US" altLang="zh-CN" sz="1100" dirty="0">
                        <a:solidFill>
                          <a:srgbClr val="2828E6"/>
                        </a:solidFill>
                        <a:latin typeface="微软雅黑" pitchFamily="34" charset="-122"/>
                        <a:ea typeface="微软雅黑" pitchFamily="34" charset="-122"/>
                      </a:endParaRPr>
                    </a:p>
                  </a:txBody>
                  <a:tcPr marT="34290" marB="34290" anchor="ctr">
                    <a:solidFill>
                      <a:schemeClr val="accent5">
                        <a:lumMod val="40000"/>
                        <a:lumOff val="60000"/>
                      </a:schemeClr>
                    </a:solidFill>
                  </a:tcPr>
                </a:tc>
                <a:extLst>
                  <a:ext uri="{0D108BD9-81ED-4DB2-BD59-A6C34878D82A}">
                    <a16:rowId xmlns:a16="http://schemas.microsoft.com/office/drawing/2014/main" xmlns="" val="10001"/>
                  </a:ext>
                </a:extLst>
              </a:tr>
              <a:tr h="260361">
                <a:tc vMerge="1">
                  <a:txBody>
                    <a:bodyPr/>
                    <a:lstStyle/>
                    <a:p>
                      <a:endParaRPr lang="zh-CN"/>
                    </a:p>
                  </a:txBody>
                  <a:tcPr/>
                </a:tc>
                <a:tc vMerge="1">
                  <a:txBody>
                    <a:bodyPr/>
                    <a:lstStyle/>
                    <a:p>
                      <a:endParaRPr lang="zh-CN"/>
                    </a:p>
                  </a:txBody>
                  <a:tcPr/>
                </a:tc>
                <a:tc>
                  <a:txBody>
                    <a:bodyPr/>
                    <a:lstStyle/>
                    <a:p>
                      <a:pPr algn="ct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50 </a:t>
                      </a:r>
                      <a:r>
                        <a:rPr lang="zh-CN" altLang="en-US" sz="1100" dirty="0">
                          <a:latin typeface="微软雅黑" pitchFamily="34" charset="-122"/>
                          <a:ea typeface="微软雅黑" pitchFamily="34" charset="-122"/>
                        </a:rPr>
                        <a:t>分）</a:t>
                      </a:r>
                      <a:endParaRPr lang="zh-CN" altLang="en-US" sz="1100" dirty="0">
                        <a:solidFill>
                          <a:srgbClr val="2828E6"/>
                        </a:solidFill>
                        <a:latin typeface="微软雅黑" pitchFamily="34" charset="-122"/>
                        <a:ea typeface="微软雅黑" pitchFamily="34" charset="-122"/>
                      </a:endParaRPr>
                    </a:p>
                  </a:txBody>
                  <a:tcPr marT="34290" marB="34290" anchor="ctr"/>
                </a:tc>
                <a:tc>
                  <a:txBody>
                    <a:bodyPr/>
                    <a:lstStyle/>
                    <a:p>
                      <a:pPr algn="ct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40 </a:t>
                      </a:r>
                      <a:r>
                        <a:rPr lang="zh-CN" altLang="en-US" sz="1100" dirty="0">
                          <a:latin typeface="微软雅黑" pitchFamily="34" charset="-122"/>
                          <a:ea typeface="微软雅黑" pitchFamily="34" charset="-122"/>
                        </a:rPr>
                        <a:t>分</a:t>
                      </a:r>
                      <a:endParaRPr lang="zh-CN" altLang="en-US" sz="1100" dirty="0">
                        <a:solidFill>
                          <a:srgbClr val="2828E6"/>
                        </a:solidFill>
                        <a:latin typeface="微软雅黑" pitchFamily="34" charset="-122"/>
                        <a:ea typeface="微软雅黑" pitchFamily="34" charset="-122"/>
                      </a:endParaRPr>
                    </a:p>
                  </a:txBody>
                  <a:tcPr marT="34290" marB="34290" anchor="ctr"/>
                </a:tc>
                <a:tc>
                  <a:txBody>
                    <a:bodyPr/>
                    <a:lstStyle/>
                    <a:p>
                      <a:pPr algn="ct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30 </a:t>
                      </a:r>
                      <a:r>
                        <a:rPr lang="zh-CN" altLang="en-US" sz="1100" dirty="0">
                          <a:latin typeface="微软雅黑" pitchFamily="34" charset="-122"/>
                          <a:ea typeface="微软雅黑" pitchFamily="34" charset="-122"/>
                        </a:rPr>
                        <a:t>分）</a:t>
                      </a:r>
                      <a:endParaRPr lang="zh-CN" altLang="en-US" sz="1100" dirty="0">
                        <a:solidFill>
                          <a:srgbClr val="2828E6"/>
                        </a:solidFill>
                        <a:latin typeface="微软雅黑" pitchFamily="34" charset="-122"/>
                        <a:ea typeface="微软雅黑" pitchFamily="34" charset="-122"/>
                      </a:endParaRPr>
                    </a:p>
                  </a:txBody>
                  <a:tcPr marT="34290" marB="34290" anchor="ctr"/>
                </a:tc>
                <a:extLst>
                  <a:ext uri="{0D108BD9-81ED-4DB2-BD59-A6C34878D82A}">
                    <a16:rowId xmlns:a16="http://schemas.microsoft.com/office/drawing/2014/main" xmlns="" val="10002"/>
                  </a:ext>
                </a:extLst>
              </a:tr>
              <a:tr h="291811">
                <a:tc vMerge="1">
                  <a:txBody>
                    <a:bodyPr/>
                    <a:lstStyle/>
                    <a:p>
                      <a:endParaRPr lang="zh-CN"/>
                    </a:p>
                  </a:txBody>
                  <a:tcPr/>
                </a:tc>
                <a:tc vMerge="1">
                  <a:txBody>
                    <a:bodyPr/>
                    <a:lstStyle/>
                    <a:p>
                      <a:endParaRPr lang="zh-CN"/>
                    </a:p>
                  </a:txBody>
                  <a:tcPr/>
                </a:tc>
                <a:tc>
                  <a:txBody>
                    <a:bodyPr/>
                    <a:lstStyle/>
                    <a:p>
                      <a:pPr algn="ctr"/>
                      <a:r>
                        <a:rPr lang="en-US" altLang="zh-CN" sz="1100" dirty="0">
                          <a:latin typeface="微软雅黑" pitchFamily="34" charset="-122"/>
                          <a:ea typeface="微软雅黑" pitchFamily="34" charset="-122"/>
                        </a:rPr>
                        <a:t>3%</a:t>
                      </a:r>
                      <a:r>
                        <a:rPr lang="zh-CN" altLang="en-US" sz="1100" dirty="0">
                          <a:latin typeface="微软雅黑" pitchFamily="34" charset="-122"/>
                          <a:ea typeface="微软雅黑" pitchFamily="34" charset="-122"/>
                        </a:rPr>
                        <a:t>（含）</a:t>
                      </a:r>
                      <a:r>
                        <a:rPr lang="en-US" altLang="zh-CN" sz="1100" dirty="0">
                          <a:latin typeface="微软雅黑" pitchFamily="34" charset="-122"/>
                          <a:ea typeface="微软雅黑" pitchFamily="34" charset="-122"/>
                        </a:rPr>
                        <a:t>-4%</a:t>
                      </a:r>
                      <a:endParaRPr lang="en-US" altLang="zh-CN" sz="1100" dirty="0">
                        <a:solidFill>
                          <a:srgbClr val="2828E6"/>
                        </a:solidFill>
                        <a:latin typeface="微软雅黑" pitchFamily="34" charset="-122"/>
                        <a:ea typeface="微软雅黑" pitchFamily="34" charset="-122"/>
                      </a:endParaRPr>
                    </a:p>
                  </a:txBody>
                  <a:tcPr marT="34290" marB="34290" anchor="ctr">
                    <a:solidFill>
                      <a:schemeClr val="accent5">
                        <a:lumMod val="40000"/>
                        <a:lumOff val="60000"/>
                      </a:schemeClr>
                    </a:solidFill>
                  </a:tcPr>
                </a:tc>
                <a:tc>
                  <a:txBody>
                    <a:bodyPr/>
                    <a:lstStyle/>
                    <a:p>
                      <a:pPr algn="ctr"/>
                      <a:r>
                        <a:rPr lang="en-US" altLang="zh-CN" sz="1100" dirty="0">
                          <a:latin typeface="微软雅黑" pitchFamily="34" charset="-122"/>
                          <a:ea typeface="微软雅黑" pitchFamily="34" charset="-122"/>
                        </a:rPr>
                        <a:t>2%</a:t>
                      </a:r>
                      <a:r>
                        <a:rPr lang="zh-CN" altLang="en-US" sz="1100" dirty="0">
                          <a:latin typeface="微软雅黑" pitchFamily="34" charset="-122"/>
                          <a:ea typeface="微软雅黑" pitchFamily="34" charset="-122"/>
                        </a:rPr>
                        <a:t>（含）</a:t>
                      </a:r>
                      <a:r>
                        <a:rPr lang="en-US" altLang="zh-CN" sz="1100" dirty="0">
                          <a:latin typeface="微软雅黑" pitchFamily="34" charset="-122"/>
                          <a:ea typeface="微软雅黑" pitchFamily="34" charset="-122"/>
                        </a:rPr>
                        <a:t>-3%</a:t>
                      </a:r>
                      <a:endParaRPr lang="en-US" altLang="zh-CN" sz="1100" dirty="0">
                        <a:solidFill>
                          <a:srgbClr val="2828E6"/>
                        </a:solidFill>
                        <a:latin typeface="微软雅黑" pitchFamily="34" charset="-122"/>
                        <a:ea typeface="微软雅黑" pitchFamily="34" charset="-122"/>
                      </a:endParaRPr>
                    </a:p>
                  </a:txBody>
                  <a:tcPr marT="34290" marB="34290" anchor="c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dirty="0">
                          <a:latin typeface="微软雅黑" pitchFamily="34" charset="-122"/>
                          <a:ea typeface="微软雅黑" pitchFamily="34" charset="-122"/>
                        </a:rPr>
                        <a:t>2%</a:t>
                      </a:r>
                      <a:r>
                        <a:rPr lang="zh-CN" altLang="en-US" sz="1100" dirty="0">
                          <a:latin typeface="微软雅黑" pitchFamily="34" charset="-122"/>
                          <a:ea typeface="微软雅黑" pitchFamily="34" charset="-122"/>
                        </a:rPr>
                        <a:t>以下</a:t>
                      </a:r>
                      <a:endParaRPr lang="zh-CN" altLang="en-US" sz="1100" dirty="0">
                        <a:solidFill>
                          <a:srgbClr val="2828E6"/>
                        </a:solidFill>
                        <a:latin typeface="微软雅黑" pitchFamily="34" charset="-122"/>
                        <a:ea typeface="微软雅黑" pitchFamily="34" charset="-122"/>
                      </a:endParaRPr>
                    </a:p>
                  </a:txBody>
                  <a:tcPr marT="34290" marB="34290" anchor="ctr">
                    <a:solidFill>
                      <a:schemeClr val="accent5">
                        <a:lumMod val="40000"/>
                        <a:lumOff val="60000"/>
                      </a:schemeClr>
                    </a:solidFill>
                  </a:tcPr>
                </a:tc>
                <a:extLst>
                  <a:ext uri="{0D108BD9-81ED-4DB2-BD59-A6C34878D82A}">
                    <a16:rowId xmlns:a16="http://schemas.microsoft.com/office/drawing/2014/main" xmlns="" val="10003"/>
                  </a:ext>
                </a:extLst>
              </a:tr>
              <a:tr h="280375">
                <a:tc vMerge="1">
                  <a:txBody>
                    <a:bodyPr/>
                    <a:lstStyle/>
                    <a:p>
                      <a:endParaRPr lang="zh-CN"/>
                    </a:p>
                  </a:txBody>
                  <a:tcPr/>
                </a:tc>
                <a:tc vMerge="1">
                  <a:txBody>
                    <a:bodyPr/>
                    <a:lstStyle/>
                    <a:p>
                      <a:endParaRPr lang="zh-CN"/>
                    </a:p>
                  </a:txBody>
                  <a:tcPr/>
                </a:tc>
                <a:tc>
                  <a:txBody>
                    <a:bodyPr/>
                    <a:lstStyle/>
                    <a:p>
                      <a:pPr algn="ct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20 </a:t>
                      </a:r>
                      <a:r>
                        <a:rPr lang="zh-CN" altLang="en-US" sz="1100" dirty="0">
                          <a:latin typeface="微软雅黑" pitchFamily="34" charset="-122"/>
                          <a:ea typeface="微软雅黑" pitchFamily="34" charset="-122"/>
                        </a:rPr>
                        <a:t>分）</a:t>
                      </a:r>
                      <a:endParaRPr lang="zh-CN" altLang="en-US" sz="1100" dirty="0">
                        <a:solidFill>
                          <a:srgbClr val="2828E6"/>
                        </a:solidFill>
                        <a:latin typeface="微软雅黑" pitchFamily="34" charset="-122"/>
                        <a:ea typeface="微软雅黑" pitchFamily="34" charset="-122"/>
                      </a:endParaRP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10 </a:t>
                      </a:r>
                      <a:r>
                        <a:rPr lang="zh-CN" altLang="en-US" sz="1100" dirty="0">
                          <a:latin typeface="微软雅黑" pitchFamily="34" charset="-122"/>
                          <a:ea typeface="微软雅黑" pitchFamily="34" charset="-122"/>
                        </a:rPr>
                        <a:t>分）</a:t>
                      </a:r>
                    </a:p>
                  </a:txBody>
                  <a:tcPr marT="34290" marB="34290" anchor="ctr"/>
                </a:tc>
                <a:tc>
                  <a:txBody>
                    <a:bodyPr/>
                    <a:lstStyle/>
                    <a:p>
                      <a:pPr algn="ct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0 </a:t>
                      </a:r>
                      <a:r>
                        <a:rPr lang="zh-CN" altLang="en-US" sz="1100" dirty="0">
                          <a:latin typeface="微软雅黑" pitchFamily="34" charset="-122"/>
                          <a:ea typeface="微软雅黑" pitchFamily="34" charset="-122"/>
                        </a:rPr>
                        <a:t>分）</a:t>
                      </a:r>
                      <a:endParaRPr lang="zh-CN" altLang="en-US" sz="1100" dirty="0">
                        <a:solidFill>
                          <a:srgbClr val="2828E6"/>
                        </a:solidFill>
                        <a:latin typeface="微软雅黑" pitchFamily="34" charset="-122"/>
                        <a:ea typeface="微软雅黑" pitchFamily="34" charset="-122"/>
                      </a:endParaRPr>
                    </a:p>
                  </a:txBody>
                  <a:tcPr marT="34290" marB="34290" anchor="ctr"/>
                </a:tc>
                <a:extLst>
                  <a:ext uri="{0D108BD9-81ED-4DB2-BD59-A6C34878D82A}">
                    <a16:rowId xmlns:a16="http://schemas.microsoft.com/office/drawing/2014/main" xmlns="" val="10004"/>
                  </a:ext>
                </a:extLst>
              </a:tr>
              <a:tr h="259846">
                <a:tc vMerge="1">
                  <a:txBody>
                    <a:bodyPr/>
                    <a:lstStyle/>
                    <a:p>
                      <a:endParaRPr lang="zh-CN"/>
                    </a:p>
                  </a:txBody>
                  <a:tcPr/>
                </a:tc>
                <a:tc rowSpan="4">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100" dirty="0">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2</a:t>
                      </a:r>
                      <a:r>
                        <a:rPr lang="zh-CN" altLang="en-US" sz="1100" dirty="0">
                          <a:latin typeface="微软雅黑" pitchFamily="34" charset="-122"/>
                          <a:ea typeface="微软雅黑" pitchFamily="34" charset="-122"/>
                        </a:rPr>
                        <a:t>）上一会 计 年 度 企 业 研 发 费 用 总 额 占 </a:t>
                      </a:r>
                      <a:r>
                        <a:rPr lang="zh-CN" altLang="en-US" sz="1100" b="1" dirty="0">
                          <a:solidFill>
                            <a:srgbClr val="FF0000"/>
                          </a:solidFill>
                          <a:latin typeface="微软雅黑" pitchFamily="34" charset="-122"/>
                          <a:ea typeface="微软雅黑" pitchFamily="34" charset="-122"/>
                        </a:rPr>
                        <a:t>成 本 费 用 支 出 总 额</a:t>
                      </a:r>
                      <a:r>
                        <a:rPr lang="zh-CN" altLang="en-US" sz="1100" b="0" dirty="0">
                          <a:solidFill>
                            <a:srgbClr val="FF0000"/>
                          </a:solidFill>
                          <a:latin typeface="微软雅黑" pitchFamily="34" charset="-122"/>
                          <a:ea typeface="微软雅黑" pitchFamily="34" charset="-122"/>
                        </a:rPr>
                        <a:t> </a:t>
                      </a:r>
                      <a:r>
                        <a:rPr lang="zh-CN" altLang="en-US" sz="1100" dirty="0">
                          <a:latin typeface="微软雅黑" pitchFamily="34" charset="-122"/>
                          <a:ea typeface="微软雅黑" pitchFamily="34" charset="-122"/>
                        </a:rPr>
                        <a:t>的比例</a:t>
                      </a:r>
                      <a:endParaRPr lang="zh-CN" altLang="en-US" sz="1100" dirty="0">
                        <a:solidFill>
                          <a:srgbClr val="2828E6"/>
                        </a:solidFill>
                        <a:latin typeface="微软雅黑" pitchFamily="34" charset="-122"/>
                        <a:ea typeface="微软雅黑" pitchFamily="34" charset="-122"/>
                      </a:endParaRPr>
                    </a:p>
                  </a:txBody>
                  <a:tcPr marT="34290" marB="34290"/>
                </a:tc>
                <a:tc>
                  <a:txBody>
                    <a:bodyPr/>
                    <a:lstStyle/>
                    <a:p>
                      <a:pPr algn="ctr"/>
                      <a:r>
                        <a:rPr lang="en-US" altLang="zh-CN" sz="1100" dirty="0">
                          <a:latin typeface="微软雅黑" pitchFamily="34" charset="-122"/>
                          <a:ea typeface="微软雅黑" pitchFamily="34" charset="-122"/>
                        </a:rPr>
                        <a:t>30%</a:t>
                      </a:r>
                      <a:r>
                        <a:rPr lang="zh-CN" altLang="en-US" sz="1100" dirty="0">
                          <a:latin typeface="微软雅黑" pitchFamily="34" charset="-122"/>
                          <a:ea typeface="微软雅黑" pitchFamily="34" charset="-122"/>
                        </a:rPr>
                        <a:t>（含）以上</a:t>
                      </a:r>
                      <a:endParaRPr lang="zh-CN" altLang="en-US" sz="1100" dirty="0">
                        <a:solidFill>
                          <a:srgbClr val="2828E6"/>
                        </a:solidFill>
                        <a:latin typeface="微软雅黑" pitchFamily="34" charset="-122"/>
                        <a:ea typeface="微软雅黑" pitchFamily="34" charset="-122"/>
                      </a:endParaRPr>
                    </a:p>
                  </a:txBody>
                  <a:tcPr marT="34290" marB="34290" anchor="ctr"/>
                </a:tc>
                <a:tc>
                  <a:txBody>
                    <a:bodyPr/>
                    <a:lstStyle/>
                    <a:p>
                      <a:pPr algn="ctr"/>
                      <a:r>
                        <a:rPr lang="en-US" altLang="zh-CN" sz="1100" dirty="0">
                          <a:latin typeface="微软雅黑" pitchFamily="34" charset="-122"/>
                          <a:ea typeface="微软雅黑" pitchFamily="34" charset="-122"/>
                        </a:rPr>
                        <a:t>25%</a:t>
                      </a:r>
                      <a:r>
                        <a:rPr lang="zh-CN" altLang="en-US" sz="1100" dirty="0">
                          <a:latin typeface="微软雅黑" pitchFamily="34" charset="-122"/>
                          <a:ea typeface="微软雅黑" pitchFamily="34" charset="-122"/>
                        </a:rPr>
                        <a:t>（含）</a:t>
                      </a:r>
                      <a:r>
                        <a:rPr lang="en-US" altLang="zh-CN" sz="1100" dirty="0">
                          <a:latin typeface="微软雅黑" pitchFamily="34" charset="-122"/>
                          <a:ea typeface="微软雅黑" pitchFamily="34" charset="-122"/>
                        </a:rPr>
                        <a:t>-30%</a:t>
                      </a:r>
                      <a:endParaRPr lang="en-US" altLang="zh-CN" sz="1100" dirty="0">
                        <a:solidFill>
                          <a:srgbClr val="2828E6"/>
                        </a:solidFill>
                        <a:latin typeface="微软雅黑" pitchFamily="34" charset="-122"/>
                        <a:ea typeface="微软雅黑" pitchFamily="34" charset="-122"/>
                      </a:endParaRPr>
                    </a:p>
                  </a:txBody>
                  <a:tcPr marT="34290" marB="34290" anchor="ctr"/>
                </a:tc>
                <a:tc>
                  <a:txBody>
                    <a:bodyPr/>
                    <a:lstStyle/>
                    <a:p>
                      <a:pPr algn="ctr"/>
                      <a:r>
                        <a:rPr lang="en-US" altLang="zh-CN" sz="1100" dirty="0">
                          <a:latin typeface="微软雅黑" pitchFamily="34" charset="-122"/>
                          <a:ea typeface="微软雅黑" pitchFamily="34" charset="-122"/>
                        </a:rPr>
                        <a:t>20%</a:t>
                      </a:r>
                      <a:r>
                        <a:rPr lang="zh-CN" altLang="en-US" sz="1100" dirty="0">
                          <a:latin typeface="微软雅黑" pitchFamily="34" charset="-122"/>
                          <a:ea typeface="微软雅黑" pitchFamily="34" charset="-122"/>
                        </a:rPr>
                        <a:t>（含）</a:t>
                      </a:r>
                      <a:r>
                        <a:rPr lang="en-US" altLang="zh-CN" sz="1100" dirty="0">
                          <a:latin typeface="微软雅黑" pitchFamily="34" charset="-122"/>
                          <a:ea typeface="微软雅黑" pitchFamily="34" charset="-122"/>
                        </a:rPr>
                        <a:t>-25%</a:t>
                      </a:r>
                      <a:endParaRPr lang="en-US" altLang="zh-CN" sz="1100" dirty="0">
                        <a:solidFill>
                          <a:srgbClr val="2828E6"/>
                        </a:solidFill>
                        <a:latin typeface="微软雅黑" pitchFamily="34" charset="-122"/>
                        <a:ea typeface="微软雅黑" pitchFamily="34" charset="-122"/>
                      </a:endParaRPr>
                    </a:p>
                  </a:txBody>
                  <a:tcPr marT="34290" marB="34290" anchor="ctr"/>
                </a:tc>
                <a:extLst>
                  <a:ext uri="{0D108BD9-81ED-4DB2-BD59-A6C34878D82A}">
                    <a16:rowId xmlns:a16="http://schemas.microsoft.com/office/drawing/2014/main" xmlns="" val="10005"/>
                  </a:ext>
                </a:extLst>
              </a:tr>
              <a:tr h="260361">
                <a:tc vMerge="1">
                  <a:txBody>
                    <a:bodyPr/>
                    <a:lstStyle/>
                    <a:p>
                      <a:endParaRPr lang="zh-CN"/>
                    </a:p>
                  </a:txBody>
                  <a:tcPr/>
                </a:tc>
                <a:tc vMerge="1">
                  <a:txBody>
                    <a:bodyPr/>
                    <a:lstStyle/>
                    <a:p>
                      <a:endParaRPr lang="zh-CN"/>
                    </a:p>
                  </a:txBody>
                  <a:tcPr/>
                </a:tc>
                <a:tc>
                  <a:txBody>
                    <a:bodyPr/>
                    <a:lstStyle/>
                    <a:p>
                      <a:pPr algn="ct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50 </a:t>
                      </a:r>
                      <a:r>
                        <a:rPr lang="zh-CN" altLang="en-US" sz="1100" dirty="0">
                          <a:latin typeface="微软雅黑" pitchFamily="34" charset="-122"/>
                          <a:ea typeface="微软雅黑" pitchFamily="34" charset="-122"/>
                        </a:rPr>
                        <a:t>分）</a:t>
                      </a:r>
                      <a:endParaRPr lang="zh-CN" altLang="en-US" sz="1100" dirty="0">
                        <a:solidFill>
                          <a:srgbClr val="2828E6"/>
                        </a:solidFill>
                        <a:latin typeface="微软雅黑" pitchFamily="34" charset="-122"/>
                        <a:ea typeface="微软雅黑" pitchFamily="34" charset="-122"/>
                      </a:endParaRPr>
                    </a:p>
                  </a:txBody>
                  <a:tcPr marT="34290" marB="34290" anchor="ctr"/>
                </a:tc>
                <a:tc>
                  <a:txBody>
                    <a:bodyPr/>
                    <a:lstStyle/>
                    <a:p>
                      <a:pPr algn="ct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40 </a:t>
                      </a:r>
                      <a:r>
                        <a:rPr lang="zh-CN" altLang="en-US" sz="1100" dirty="0">
                          <a:latin typeface="微软雅黑" pitchFamily="34" charset="-122"/>
                          <a:ea typeface="微软雅黑" pitchFamily="34" charset="-122"/>
                        </a:rPr>
                        <a:t>分）</a:t>
                      </a:r>
                      <a:endParaRPr lang="zh-CN" altLang="en-US" sz="1100" dirty="0">
                        <a:solidFill>
                          <a:srgbClr val="2828E6"/>
                        </a:solidFill>
                        <a:latin typeface="微软雅黑" pitchFamily="34" charset="-122"/>
                        <a:ea typeface="微软雅黑" pitchFamily="34" charset="-122"/>
                      </a:endParaRPr>
                    </a:p>
                  </a:txBody>
                  <a:tcPr marT="34290" marB="34290" anchor="ctr"/>
                </a:tc>
                <a:tc>
                  <a:txBody>
                    <a:bodyPr/>
                    <a:lstStyle/>
                    <a:p>
                      <a:pPr algn="ct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30 </a:t>
                      </a:r>
                      <a:r>
                        <a:rPr lang="zh-CN" altLang="en-US" sz="1100" dirty="0">
                          <a:latin typeface="微软雅黑" pitchFamily="34" charset="-122"/>
                          <a:ea typeface="微软雅黑" pitchFamily="34" charset="-122"/>
                        </a:rPr>
                        <a:t>分）</a:t>
                      </a:r>
                      <a:endParaRPr lang="zh-CN" altLang="en-US" sz="1100" dirty="0">
                        <a:solidFill>
                          <a:srgbClr val="2828E6"/>
                        </a:solidFill>
                        <a:latin typeface="微软雅黑" pitchFamily="34" charset="-122"/>
                        <a:ea typeface="微软雅黑" pitchFamily="34" charset="-122"/>
                      </a:endParaRPr>
                    </a:p>
                  </a:txBody>
                  <a:tcPr marT="34290" marB="34290" anchor="ctr"/>
                </a:tc>
                <a:extLst>
                  <a:ext uri="{0D108BD9-81ED-4DB2-BD59-A6C34878D82A}">
                    <a16:rowId xmlns:a16="http://schemas.microsoft.com/office/drawing/2014/main" xmlns="" val="10006"/>
                  </a:ext>
                </a:extLst>
              </a:tr>
              <a:tr h="259330">
                <a:tc vMerge="1">
                  <a:txBody>
                    <a:bodyPr/>
                    <a:lstStyle/>
                    <a:p>
                      <a:endParaRPr lang="zh-CN"/>
                    </a:p>
                  </a:txBody>
                  <a:tcPr/>
                </a:tc>
                <a:tc vMerge="1">
                  <a:txBody>
                    <a:bodyPr/>
                    <a:lstStyle/>
                    <a:p>
                      <a:endParaRPr lang="zh-CN"/>
                    </a:p>
                  </a:txBody>
                  <a:tcPr/>
                </a:tc>
                <a:tc>
                  <a:txBody>
                    <a:bodyPr/>
                    <a:lstStyle/>
                    <a:p>
                      <a:pPr algn="ctr"/>
                      <a:r>
                        <a:rPr lang="en-US" altLang="zh-CN" sz="1100" dirty="0">
                          <a:latin typeface="微软雅黑" pitchFamily="34" charset="-122"/>
                          <a:ea typeface="微软雅黑" pitchFamily="34" charset="-122"/>
                        </a:rPr>
                        <a:t>15%</a:t>
                      </a:r>
                      <a:r>
                        <a:rPr lang="zh-CN" altLang="en-US" sz="1100" dirty="0">
                          <a:latin typeface="微软雅黑" pitchFamily="34" charset="-122"/>
                          <a:ea typeface="微软雅黑" pitchFamily="34" charset="-122"/>
                        </a:rPr>
                        <a:t>（含）</a:t>
                      </a:r>
                      <a:r>
                        <a:rPr lang="en-US" altLang="zh-CN" sz="1100" dirty="0">
                          <a:latin typeface="微软雅黑" pitchFamily="34" charset="-122"/>
                          <a:ea typeface="微软雅黑" pitchFamily="34" charset="-122"/>
                        </a:rPr>
                        <a:t>-20%</a:t>
                      </a:r>
                      <a:endParaRPr lang="en-US" altLang="zh-CN" sz="1100" dirty="0">
                        <a:solidFill>
                          <a:srgbClr val="2828E6"/>
                        </a:solidFill>
                        <a:latin typeface="微软雅黑" pitchFamily="34" charset="-122"/>
                        <a:ea typeface="微软雅黑" pitchFamily="34" charset="-122"/>
                      </a:endParaRPr>
                    </a:p>
                  </a:txBody>
                  <a:tcPr marT="34290" marB="34290" anchor="ctr"/>
                </a:tc>
                <a:tc>
                  <a:txBody>
                    <a:bodyPr/>
                    <a:lstStyle/>
                    <a:p>
                      <a:pPr algn="ctr"/>
                      <a:r>
                        <a:rPr lang="en-US" altLang="zh-CN" sz="1100" dirty="0">
                          <a:latin typeface="微软雅黑" pitchFamily="34" charset="-122"/>
                          <a:ea typeface="微软雅黑" pitchFamily="34" charset="-122"/>
                        </a:rPr>
                        <a:t>10%</a:t>
                      </a:r>
                      <a:r>
                        <a:rPr lang="zh-CN" altLang="en-US" sz="1100" dirty="0">
                          <a:latin typeface="微软雅黑" pitchFamily="34" charset="-122"/>
                          <a:ea typeface="微软雅黑" pitchFamily="34" charset="-122"/>
                        </a:rPr>
                        <a:t>（含）</a:t>
                      </a:r>
                      <a:r>
                        <a:rPr lang="en-US" altLang="zh-CN" sz="1100" dirty="0">
                          <a:latin typeface="微软雅黑" pitchFamily="34" charset="-122"/>
                          <a:ea typeface="微软雅黑" pitchFamily="34" charset="-122"/>
                        </a:rPr>
                        <a:t>-15%</a:t>
                      </a:r>
                      <a:endParaRPr lang="en-US" altLang="zh-CN" sz="1100" dirty="0">
                        <a:solidFill>
                          <a:srgbClr val="2828E6"/>
                        </a:solidFill>
                        <a:latin typeface="微软雅黑" pitchFamily="34" charset="-122"/>
                        <a:ea typeface="微软雅黑" pitchFamily="34" charset="-122"/>
                      </a:endParaRPr>
                    </a:p>
                  </a:txBody>
                  <a:tcPr marT="34290" marB="34290" anchor="ctr"/>
                </a:tc>
                <a:tc>
                  <a:txBody>
                    <a:bodyPr/>
                    <a:lstStyle/>
                    <a:p>
                      <a:pPr algn="ctr"/>
                      <a:r>
                        <a:rPr lang="en-US" altLang="zh-CN" sz="1100" dirty="0">
                          <a:latin typeface="微软雅黑" pitchFamily="34" charset="-122"/>
                          <a:ea typeface="微软雅黑" pitchFamily="34" charset="-122"/>
                        </a:rPr>
                        <a:t>10%</a:t>
                      </a:r>
                      <a:r>
                        <a:rPr lang="zh-CN" altLang="en-US" sz="1100" dirty="0">
                          <a:latin typeface="微软雅黑" pitchFamily="34" charset="-122"/>
                          <a:ea typeface="微软雅黑" pitchFamily="34" charset="-122"/>
                        </a:rPr>
                        <a:t>以下</a:t>
                      </a:r>
                      <a:endParaRPr lang="zh-CN" altLang="en-US" sz="1100" dirty="0">
                        <a:solidFill>
                          <a:srgbClr val="2828E6"/>
                        </a:solidFill>
                        <a:latin typeface="微软雅黑" pitchFamily="34" charset="-122"/>
                        <a:ea typeface="微软雅黑" pitchFamily="34" charset="-122"/>
                      </a:endParaRPr>
                    </a:p>
                  </a:txBody>
                  <a:tcPr marT="34290" marB="34290" anchor="ctr"/>
                </a:tc>
                <a:extLst>
                  <a:ext uri="{0D108BD9-81ED-4DB2-BD59-A6C34878D82A}">
                    <a16:rowId xmlns:a16="http://schemas.microsoft.com/office/drawing/2014/main" xmlns="" val="10007"/>
                  </a:ext>
                </a:extLst>
              </a:tr>
              <a:tr h="311800">
                <a:tc vMerge="1">
                  <a:txBody>
                    <a:bodyPr/>
                    <a:lstStyle/>
                    <a:p>
                      <a:endParaRPr lang="zh-CN"/>
                    </a:p>
                  </a:txBody>
                  <a:tcPr/>
                </a:tc>
                <a:tc vMerge="1">
                  <a:txBody>
                    <a:bodyPr/>
                    <a:lstStyle/>
                    <a:p>
                      <a:endParaRPr lang="zh-CN"/>
                    </a:p>
                  </a:txBody>
                  <a:tcPr/>
                </a:tc>
                <a:tc>
                  <a:txBody>
                    <a:bodyPr/>
                    <a:lstStyle/>
                    <a:p>
                      <a:pPr algn="ct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20 </a:t>
                      </a:r>
                      <a:r>
                        <a:rPr lang="zh-CN" altLang="en-US" sz="1100" dirty="0">
                          <a:latin typeface="微软雅黑" pitchFamily="34" charset="-122"/>
                          <a:ea typeface="微软雅黑" pitchFamily="34" charset="-122"/>
                        </a:rPr>
                        <a:t>分）</a:t>
                      </a:r>
                      <a:endParaRPr lang="zh-CN" altLang="en-US" sz="1100" dirty="0">
                        <a:solidFill>
                          <a:srgbClr val="2828E6"/>
                        </a:solidFill>
                        <a:latin typeface="微软雅黑" pitchFamily="34" charset="-122"/>
                        <a:ea typeface="微软雅黑" pitchFamily="34" charset="-122"/>
                      </a:endParaRPr>
                    </a:p>
                  </a:txBody>
                  <a:tcPr marT="34290" marB="34290" anchor="ctr"/>
                </a:tc>
                <a:tc>
                  <a:txBody>
                    <a:bodyPr/>
                    <a:lstStyle/>
                    <a:p>
                      <a:pPr algn="ct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10 </a:t>
                      </a:r>
                      <a:r>
                        <a:rPr lang="zh-CN" altLang="en-US" sz="1100" dirty="0">
                          <a:latin typeface="微软雅黑" pitchFamily="34" charset="-122"/>
                          <a:ea typeface="微软雅黑" pitchFamily="34" charset="-122"/>
                        </a:rPr>
                        <a:t>分）</a:t>
                      </a:r>
                      <a:endParaRPr lang="zh-CN" altLang="en-US" sz="1100" dirty="0">
                        <a:solidFill>
                          <a:srgbClr val="2828E6"/>
                        </a:solidFill>
                        <a:latin typeface="微软雅黑" pitchFamily="34" charset="-122"/>
                        <a:ea typeface="微软雅黑" pitchFamily="34" charset="-122"/>
                      </a:endParaRP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100" dirty="0">
                          <a:latin typeface="微软雅黑" pitchFamily="34" charset="-122"/>
                          <a:ea typeface="微软雅黑" pitchFamily="34" charset="-122"/>
                        </a:rPr>
                        <a:t>（</a:t>
                      </a:r>
                      <a:r>
                        <a:rPr lang="en-US" altLang="zh-CN" sz="1100" dirty="0">
                          <a:latin typeface="微软雅黑" pitchFamily="34" charset="-122"/>
                          <a:ea typeface="微软雅黑" pitchFamily="34" charset="-122"/>
                        </a:rPr>
                        <a:t>0 </a:t>
                      </a:r>
                      <a:r>
                        <a:rPr lang="zh-CN" altLang="en-US" sz="1100" dirty="0">
                          <a:latin typeface="微软雅黑" pitchFamily="34" charset="-122"/>
                          <a:ea typeface="微软雅黑" pitchFamily="34" charset="-122"/>
                        </a:rPr>
                        <a:t>分）</a:t>
                      </a:r>
                    </a:p>
                  </a:txBody>
                  <a:tcPr marT="34290" marB="34290" anchor="ctr"/>
                </a:tc>
                <a:extLst>
                  <a:ext uri="{0D108BD9-81ED-4DB2-BD59-A6C34878D82A}">
                    <a16:rowId xmlns:a16="http://schemas.microsoft.com/office/drawing/2014/main" xmlns="" val="10008"/>
                  </a:ext>
                </a:extLst>
              </a:tr>
            </a:tbl>
          </a:graphicData>
        </a:graphic>
      </p:graphicFrame>
      <p:sp>
        <p:nvSpPr>
          <p:cNvPr id="14" name="矩形 13">
            <a:extLst>
              <a:ext uri="{FF2B5EF4-FFF2-40B4-BE49-F238E27FC236}">
                <a16:creationId xmlns:a16="http://schemas.microsoft.com/office/drawing/2014/main" xmlns="" id="{034D841F-FD33-476D-B9D6-4E7D79BA0CE3}"/>
              </a:ext>
            </a:extLst>
          </p:cNvPr>
          <p:cNvSpPr/>
          <p:nvPr/>
        </p:nvSpPr>
        <p:spPr>
          <a:xfrm>
            <a:off x="2229228" y="843558"/>
            <a:ext cx="2900153" cy="338554"/>
          </a:xfrm>
          <a:prstGeom prst="rect">
            <a:avLst/>
          </a:prstGeom>
        </p:spPr>
        <p:txBody>
          <a:bodyPr wrap="none">
            <a:spAutoFit/>
          </a:bodyPr>
          <a:lstStyle/>
          <a:p>
            <a:r>
              <a:rPr lang="zh-CN" altLang="en-US" sz="1600" b="1" dirty="0">
                <a:solidFill>
                  <a:srgbClr val="FF0000"/>
                </a:solidFill>
                <a:latin typeface="微软雅黑" pitchFamily="34" charset="-122"/>
                <a:ea typeface="微软雅黑" pitchFamily="34" charset="-122"/>
              </a:rPr>
              <a:t>企业科技活动评分不低于</a:t>
            </a:r>
            <a:r>
              <a:rPr lang="en-US" altLang="zh-CN" sz="1600" b="1" dirty="0">
                <a:solidFill>
                  <a:srgbClr val="FF0000"/>
                </a:solidFill>
                <a:latin typeface="微软雅黑" pitchFamily="34" charset="-122"/>
                <a:ea typeface="微软雅黑" pitchFamily="34" charset="-122"/>
              </a:rPr>
              <a:t>60</a:t>
            </a:r>
            <a:r>
              <a:rPr lang="zh-CN" altLang="en-US" sz="1600" b="1" dirty="0">
                <a:solidFill>
                  <a:srgbClr val="FF0000"/>
                </a:solidFill>
                <a:latin typeface="微软雅黑" pitchFamily="34" charset="-122"/>
                <a:ea typeface="微软雅黑" pitchFamily="34" charset="-122"/>
              </a:rPr>
              <a:t>分</a:t>
            </a:r>
          </a:p>
        </p:txBody>
      </p:sp>
      <p:sp>
        <p:nvSpPr>
          <p:cNvPr id="15" name="矩形 14">
            <a:extLst>
              <a:ext uri="{FF2B5EF4-FFF2-40B4-BE49-F238E27FC236}">
                <a16:creationId xmlns:a16="http://schemas.microsoft.com/office/drawing/2014/main" xmlns="" id="{30A35BE1-D773-481D-8205-9A435E0E391C}"/>
              </a:ext>
            </a:extLst>
          </p:cNvPr>
          <p:cNvSpPr/>
          <p:nvPr/>
        </p:nvSpPr>
        <p:spPr>
          <a:xfrm>
            <a:off x="164411" y="771550"/>
            <a:ext cx="2031325" cy="461665"/>
          </a:xfrm>
          <a:prstGeom prst="rect">
            <a:avLst/>
          </a:prstGeom>
        </p:spPr>
        <p:txBody>
          <a:bodyPr wrap="none">
            <a:spAutoFit/>
          </a:bodyPr>
          <a:lstStyle/>
          <a:p>
            <a:r>
              <a:rPr lang="zh-CN" altLang="en-US" sz="2400" b="1" dirty="0">
                <a:solidFill>
                  <a:srgbClr val="595E64"/>
                </a:solidFill>
                <a:latin typeface="微软雅黑" panose="020B0503020204020204" pitchFamily="34" charset="-122"/>
                <a:ea typeface="微软雅黑" panose="020B0503020204020204" pitchFamily="34" charset="-122"/>
              </a:rPr>
              <a:t>三、评分条件</a:t>
            </a:r>
          </a:p>
        </p:txBody>
      </p:sp>
    </p:spTree>
    <p:extLst>
      <p:ext uri="{BB962C8B-B14F-4D97-AF65-F5344CB8AC3E}">
        <p14:creationId xmlns:p14="http://schemas.microsoft.com/office/powerpoint/2010/main" val="2843967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93703A64-7B2D-4CCE-A66F-75FC01AE833D}"/>
              </a:ext>
            </a:extLst>
          </p:cNvPr>
          <p:cNvSpPr/>
          <p:nvPr/>
        </p:nvSpPr>
        <p:spPr>
          <a:xfrm>
            <a:off x="323888" y="1566540"/>
            <a:ext cx="8568592" cy="1077218"/>
          </a:xfrm>
          <a:prstGeom prst="rect">
            <a:avLst/>
          </a:prstGeom>
        </p:spPr>
        <p:txBody>
          <a:bodyPr wrap="square">
            <a:spAutoFit/>
          </a:bodyPr>
          <a:lstStyle/>
          <a:p>
            <a:pPr algn="just"/>
            <a:r>
              <a:rPr lang="zh-CN" altLang="en-US" sz="1600" dirty="0" smtClean="0">
                <a:solidFill>
                  <a:srgbClr val="676767"/>
                </a:solidFill>
                <a:latin typeface="微软雅黑" panose="020B0503020204020204" pitchFamily="34" charset="-122"/>
                <a:ea typeface="微软雅黑" panose="020B0503020204020204" pitchFamily="34" charset="-122"/>
              </a:rPr>
              <a:t>       科技型</a:t>
            </a:r>
            <a:r>
              <a:rPr lang="zh-CN" altLang="en-US" sz="1600" dirty="0">
                <a:solidFill>
                  <a:srgbClr val="676767"/>
                </a:solidFill>
                <a:latin typeface="微软雅黑" panose="020B0503020204020204" pitchFamily="34" charset="-122"/>
                <a:ea typeface="微软雅黑" panose="020B0503020204020204" pitchFamily="34" charset="-122"/>
              </a:rPr>
              <a:t>中小企业享受研发费用税前加计扣除政策的其他政策口径和管理要求，按照</a:t>
            </a:r>
            <a:r>
              <a:rPr lang="en-US" altLang="zh-CN" sz="1600" dirty="0">
                <a:solidFill>
                  <a:srgbClr val="676767"/>
                </a:solidFill>
                <a:latin typeface="微软雅黑" panose="020B0503020204020204" pitchFamily="34" charset="-122"/>
                <a:ea typeface="微软雅黑" panose="020B0503020204020204" pitchFamily="34" charset="-122"/>
              </a:rPr>
              <a:t>《</a:t>
            </a:r>
            <a:r>
              <a:rPr lang="zh-CN" altLang="en-US" sz="1600" dirty="0" smtClean="0">
                <a:solidFill>
                  <a:srgbClr val="676767"/>
                </a:solidFill>
                <a:latin typeface="微软雅黑" panose="020B0503020204020204" pitchFamily="34" charset="-122"/>
                <a:ea typeface="微软雅黑" panose="020B0503020204020204" pitchFamily="34" charset="-122"/>
              </a:rPr>
              <a:t>财政部国家税务总局</a:t>
            </a:r>
            <a:r>
              <a:rPr lang="zh-CN" altLang="en-US" sz="1600" dirty="0">
                <a:solidFill>
                  <a:srgbClr val="676767"/>
                </a:solidFill>
                <a:latin typeface="微软雅黑" panose="020B0503020204020204" pitchFamily="34" charset="-122"/>
                <a:ea typeface="微软雅黑" panose="020B0503020204020204" pitchFamily="34" charset="-122"/>
              </a:rPr>
              <a:t> 科技部关于完善研究开发费用税前加计扣除政策的通知</a:t>
            </a:r>
            <a:r>
              <a:rPr lang="en-US" altLang="zh-CN" sz="1600" dirty="0">
                <a:solidFill>
                  <a:srgbClr val="676767"/>
                </a:solidFill>
                <a:latin typeface="微软雅黑" panose="020B0503020204020204" pitchFamily="34" charset="-122"/>
                <a:ea typeface="微软雅黑" panose="020B0503020204020204" pitchFamily="34" charset="-122"/>
              </a:rPr>
              <a:t>》</a:t>
            </a:r>
            <a:r>
              <a:rPr lang="zh-CN" altLang="en-US" sz="1600" dirty="0">
                <a:solidFill>
                  <a:srgbClr val="676767"/>
                </a:solidFill>
                <a:latin typeface="微软雅黑" panose="020B0503020204020204" pitchFamily="34" charset="-122"/>
                <a:ea typeface="微软雅黑" panose="020B0503020204020204" pitchFamily="34" charset="-122"/>
              </a:rPr>
              <a:t>（财税</a:t>
            </a:r>
            <a:r>
              <a:rPr lang="en-US" altLang="zh-CN" sz="1600" dirty="0">
                <a:solidFill>
                  <a:srgbClr val="676767"/>
                </a:solidFill>
                <a:latin typeface="微软雅黑" panose="020B0503020204020204" pitchFamily="34" charset="-122"/>
                <a:ea typeface="微软雅黑" panose="020B0503020204020204" pitchFamily="34" charset="-122"/>
              </a:rPr>
              <a:t>〔2015〕119</a:t>
            </a:r>
            <a:r>
              <a:rPr lang="zh-CN" altLang="en-US" sz="1600" dirty="0">
                <a:solidFill>
                  <a:srgbClr val="676767"/>
                </a:solidFill>
                <a:latin typeface="微软雅黑" panose="020B0503020204020204" pitchFamily="34" charset="-122"/>
                <a:ea typeface="微软雅黑" panose="020B0503020204020204" pitchFamily="34" charset="-122"/>
              </a:rPr>
              <a:t>号）、</a:t>
            </a:r>
            <a:r>
              <a:rPr lang="en-US" altLang="zh-CN" sz="1600" dirty="0">
                <a:solidFill>
                  <a:srgbClr val="676767"/>
                </a:solidFill>
                <a:latin typeface="微软雅黑" panose="020B0503020204020204" pitchFamily="34" charset="-122"/>
                <a:ea typeface="微软雅黑" panose="020B0503020204020204" pitchFamily="34" charset="-122"/>
              </a:rPr>
              <a:t>《</a:t>
            </a:r>
            <a:r>
              <a:rPr lang="zh-CN" altLang="en-US" sz="1600" dirty="0">
                <a:solidFill>
                  <a:srgbClr val="676767"/>
                </a:solidFill>
                <a:latin typeface="微软雅黑" panose="020B0503020204020204" pitchFamily="34" charset="-122"/>
                <a:ea typeface="微软雅黑" panose="020B0503020204020204" pitchFamily="34" charset="-122"/>
              </a:rPr>
              <a:t>财政部 税务总局 科技部关于企业委托境外研究开发费用税前加计扣除有关政策问题的通知</a:t>
            </a:r>
            <a:r>
              <a:rPr lang="en-US" altLang="zh-CN" sz="1600" dirty="0">
                <a:solidFill>
                  <a:srgbClr val="676767"/>
                </a:solidFill>
                <a:latin typeface="微软雅黑" panose="020B0503020204020204" pitchFamily="34" charset="-122"/>
                <a:ea typeface="微软雅黑" panose="020B0503020204020204" pitchFamily="34" charset="-122"/>
              </a:rPr>
              <a:t>》</a:t>
            </a:r>
            <a:r>
              <a:rPr lang="zh-CN" altLang="en-US" sz="1600" dirty="0">
                <a:solidFill>
                  <a:srgbClr val="676767"/>
                </a:solidFill>
                <a:latin typeface="微软雅黑" panose="020B0503020204020204" pitchFamily="34" charset="-122"/>
                <a:ea typeface="微软雅黑" panose="020B0503020204020204" pitchFamily="34" charset="-122"/>
              </a:rPr>
              <a:t>（财税</a:t>
            </a:r>
            <a:r>
              <a:rPr lang="en-US" altLang="zh-CN" sz="1600" dirty="0">
                <a:solidFill>
                  <a:srgbClr val="676767"/>
                </a:solidFill>
                <a:latin typeface="微软雅黑" panose="020B0503020204020204" pitchFamily="34" charset="-122"/>
                <a:ea typeface="微软雅黑" panose="020B0503020204020204" pitchFamily="34" charset="-122"/>
              </a:rPr>
              <a:t>〔2018〕64</a:t>
            </a:r>
            <a:r>
              <a:rPr lang="zh-CN" altLang="en-US" sz="1600" dirty="0">
                <a:solidFill>
                  <a:srgbClr val="676767"/>
                </a:solidFill>
                <a:latin typeface="微软雅黑" panose="020B0503020204020204" pitchFamily="34" charset="-122"/>
                <a:ea typeface="微软雅黑" panose="020B0503020204020204" pitchFamily="34" charset="-122"/>
              </a:rPr>
              <a:t>号）等文件相关规定执行。</a:t>
            </a:r>
          </a:p>
        </p:txBody>
      </p:sp>
      <p:sp>
        <p:nvSpPr>
          <p:cNvPr id="5" name="矩形 4">
            <a:extLst>
              <a:ext uri="{FF2B5EF4-FFF2-40B4-BE49-F238E27FC236}">
                <a16:creationId xmlns:a16="http://schemas.microsoft.com/office/drawing/2014/main" xmlns="" id="{6E8DA8B3-B690-49C6-B872-0B711AE62ED9}"/>
              </a:ext>
            </a:extLst>
          </p:cNvPr>
          <p:cNvSpPr/>
          <p:nvPr/>
        </p:nvSpPr>
        <p:spPr>
          <a:xfrm>
            <a:off x="323168" y="3065664"/>
            <a:ext cx="8496944" cy="338554"/>
          </a:xfrm>
          <a:prstGeom prst="rect">
            <a:avLst/>
          </a:prstGeom>
        </p:spPr>
        <p:txBody>
          <a:bodyPr wrap="square">
            <a:spAutoFit/>
          </a:bodyPr>
          <a:lstStyle/>
          <a:p>
            <a:pPr algn="just"/>
            <a:r>
              <a:rPr lang="zh-CN" altLang="zh-CN" sz="1600" dirty="0">
                <a:solidFill>
                  <a:srgbClr val="676767"/>
                </a:solidFill>
                <a:latin typeface="微软雅黑" panose="020B0503020204020204" pitchFamily="34" charset="-122"/>
                <a:ea typeface="微软雅黑" panose="020B0503020204020204" pitchFamily="34" charset="-122"/>
              </a:rPr>
              <a:t>成本费用总额</a:t>
            </a:r>
            <a:r>
              <a:rPr lang="en-US" altLang="zh-CN" sz="1600" dirty="0">
                <a:solidFill>
                  <a:srgbClr val="676767"/>
                </a:solidFill>
                <a:latin typeface="微软雅黑" panose="020B0503020204020204" pitchFamily="34" charset="-122"/>
                <a:ea typeface="微软雅黑" panose="020B0503020204020204" pitchFamily="34" charset="-122"/>
              </a:rPr>
              <a:t>=</a:t>
            </a:r>
            <a:r>
              <a:rPr lang="zh-CN" altLang="en-US" sz="1600" dirty="0">
                <a:solidFill>
                  <a:srgbClr val="676767"/>
                </a:solidFill>
                <a:latin typeface="微软雅黑" panose="020B0503020204020204" pitchFamily="34" charset="-122"/>
                <a:ea typeface="微软雅黑" panose="020B0503020204020204" pitchFamily="34" charset="-122"/>
              </a:rPr>
              <a:t>营业成本</a:t>
            </a:r>
            <a:r>
              <a:rPr lang="en-US" altLang="zh-CN" sz="1600" dirty="0">
                <a:solidFill>
                  <a:srgbClr val="676767"/>
                </a:solidFill>
                <a:latin typeface="微软雅黑" panose="020B0503020204020204" pitchFamily="34" charset="-122"/>
                <a:ea typeface="微软雅黑" panose="020B0503020204020204" pitchFamily="34" charset="-122"/>
              </a:rPr>
              <a:t>+</a:t>
            </a:r>
            <a:r>
              <a:rPr lang="zh-CN" altLang="en-US" sz="1600" dirty="0">
                <a:solidFill>
                  <a:srgbClr val="676767"/>
                </a:solidFill>
                <a:latin typeface="微软雅黑" panose="020B0503020204020204" pitchFamily="34" charset="-122"/>
                <a:ea typeface="微软雅黑" panose="020B0503020204020204" pitchFamily="34" charset="-122"/>
              </a:rPr>
              <a:t>营业税金及附加</a:t>
            </a:r>
            <a:r>
              <a:rPr lang="en-US" altLang="zh-CN" sz="1600" dirty="0">
                <a:solidFill>
                  <a:srgbClr val="676767"/>
                </a:solidFill>
                <a:latin typeface="微软雅黑" panose="020B0503020204020204" pitchFamily="34" charset="-122"/>
                <a:ea typeface="微软雅黑" panose="020B0503020204020204" pitchFamily="34" charset="-122"/>
              </a:rPr>
              <a:t>+</a:t>
            </a:r>
            <a:r>
              <a:rPr lang="zh-CN" altLang="en-US" sz="1600" dirty="0">
                <a:solidFill>
                  <a:srgbClr val="676767"/>
                </a:solidFill>
                <a:latin typeface="微软雅黑" panose="020B0503020204020204" pitchFamily="34" charset="-122"/>
                <a:ea typeface="微软雅黑" panose="020B0503020204020204" pitchFamily="34" charset="-122"/>
              </a:rPr>
              <a:t>销售费用</a:t>
            </a:r>
            <a:r>
              <a:rPr lang="en-US" altLang="zh-CN" sz="1600" dirty="0">
                <a:solidFill>
                  <a:srgbClr val="676767"/>
                </a:solidFill>
                <a:latin typeface="微软雅黑" panose="020B0503020204020204" pitchFamily="34" charset="-122"/>
                <a:ea typeface="微软雅黑" panose="020B0503020204020204" pitchFamily="34" charset="-122"/>
              </a:rPr>
              <a:t>+ </a:t>
            </a:r>
            <a:r>
              <a:rPr lang="zh-CN" altLang="en-US" sz="1600" dirty="0">
                <a:solidFill>
                  <a:srgbClr val="676767"/>
                </a:solidFill>
                <a:latin typeface="微软雅黑" panose="020B0503020204020204" pitchFamily="34" charset="-122"/>
                <a:ea typeface="微软雅黑" panose="020B0503020204020204" pitchFamily="34" charset="-122"/>
              </a:rPr>
              <a:t>管理费用</a:t>
            </a:r>
            <a:r>
              <a:rPr lang="en-US" altLang="zh-CN" sz="1600" dirty="0">
                <a:solidFill>
                  <a:srgbClr val="676767"/>
                </a:solidFill>
                <a:latin typeface="微软雅黑" panose="020B0503020204020204" pitchFamily="34" charset="-122"/>
                <a:ea typeface="微软雅黑" panose="020B0503020204020204" pitchFamily="34" charset="-122"/>
              </a:rPr>
              <a:t>+</a:t>
            </a:r>
            <a:r>
              <a:rPr lang="zh-CN" altLang="en-US" sz="1600" dirty="0">
                <a:solidFill>
                  <a:srgbClr val="676767"/>
                </a:solidFill>
                <a:latin typeface="微软雅黑" panose="020B0503020204020204" pitchFamily="34" charset="-122"/>
                <a:ea typeface="微软雅黑" panose="020B0503020204020204" pitchFamily="34" charset="-122"/>
              </a:rPr>
              <a:t>财务费用。</a:t>
            </a:r>
          </a:p>
        </p:txBody>
      </p:sp>
      <p:sp>
        <p:nvSpPr>
          <p:cNvPr id="4" name="矩形 3">
            <a:extLst>
              <a:ext uri="{FF2B5EF4-FFF2-40B4-BE49-F238E27FC236}">
                <a16:creationId xmlns:a16="http://schemas.microsoft.com/office/drawing/2014/main" xmlns="" id="{546DE9D6-EFF5-4238-84C1-12A995BF7981}"/>
              </a:ext>
            </a:extLst>
          </p:cNvPr>
          <p:cNvSpPr/>
          <p:nvPr/>
        </p:nvSpPr>
        <p:spPr>
          <a:xfrm>
            <a:off x="726534" y="104314"/>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科技型中小企业的评价条件</a:t>
            </a:r>
          </a:p>
        </p:txBody>
      </p:sp>
      <p:grpSp>
        <p:nvGrpSpPr>
          <p:cNvPr id="6" name="组合 5">
            <a:extLst>
              <a:ext uri="{FF2B5EF4-FFF2-40B4-BE49-F238E27FC236}">
                <a16:creationId xmlns:a16="http://schemas.microsoft.com/office/drawing/2014/main" xmlns="" id="{CD6DF415-9EB2-4D6E-AD6C-919EFF682A55}"/>
              </a:ext>
            </a:extLst>
          </p:cNvPr>
          <p:cNvGrpSpPr/>
          <p:nvPr/>
        </p:nvGrpSpPr>
        <p:grpSpPr>
          <a:xfrm>
            <a:off x="146206" y="85645"/>
            <a:ext cx="465354" cy="469881"/>
            <a:chOff x="2099842" y="1975504"/>
            <a:chExt cx="823123" cy="831130"/>
          </a:xfrm>
          <a:solidFill>
            <a:schemeClr val="bg1"/>
          </a:solidFill>
        </p:grpSpPr>
        <p:sp>
          <p:nvSpPr>
            <p:cNvPr id="7" name="等腰三角形 6">
              <a:extLst>
                <a:ext uri="{FF2B5EF4-FFF2-40B4-BE49-F238E27FC236}">
                  <a16:creationId xmlns:a16="http://schemas.microsoft.com/office/drawing/2014/main" xmlns="" id="{870FD51D-FDB8-4846-8DFC-F0ADE3D47461}"/>
                </a:ext>
              </a:extLst>
            </p:cNvPr>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a:extLst>
                <a:ext uri="{FF2B5EF4-FFF2-40B4-BE49-F238E27FC236}">
                  <a16:creationId xmlns:a16="http://schemas.microsoft.com/office/drawing/2014/main" xmlns="" id="{4B21C195-9567-4016-B10D-C14848B3A290}"/>
                </a:ext>
              </a:extLst>
            </p:cNvPr>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a:extLst>
                <a:ext uri="{FF2B5EF4-FFF2-40B4-BE49-F238E27FC236}">
                  <a16:creationId xmlns:a16="http://schemas.microsoft.com/office/drawing/2014/main" xmlns="" id="{2B51E652-90FF-4AD1-B19A-C67548B664DB}"/>
                </a:ext>
              </a:extLst>
            </p:cNvPr>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954772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578487"/>
            <a:ext cx="9144000" cy="4120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621674" y="1267390"/>
            <a:ext cx="7560840" cy="369332"/>
          </a:xfrm>
          <a:prstGeom prst="rect">
            <a:avLst/>
          </a:prstGeom>
        </p:spPr>
        <p:txBody>
          <a:bodyPr wrap="square">
            <a:spAutoFit/>
          </a:bodyPr>
          <a:lstStyle/>
          <a:p>
            <a:r>
              <a:rPr lang="en-US" altLang="zh-CN" b="1" dirty="0">
                <a:solidFill>
                  <a:srgbClr val="595E64"/>
                </a:solidFill>
                <a:latin typeface="微软雅黑" panose="020B0503020204020204" pitchFamily="34" charset="-122"/>
                <a:ea typeface="微软雅黑" panose="020B0503020204020204" pitchFamily="34" charset="-122"/>
              </a:rPr>
              <a:t>3.</a:t>
            </a:r>
            <a:r>
              <a:rPr lang="zh-CN" altLang="en-US" b="1" dirty="0">
                <a:solidFill>
                  <a:srgbClr val="595E64"/>
                </a:solidFill>
                <a:latin typeface="微软雅黑" panose="020B0503020204020204" pitchFamily="34" charset="-122"/>
                <a:ea typeface="微软雅黑" panose="020B0503020204020204" pitchFamily="34" charset="-122"/>
              </a:rPr>
              <a:t>科技成果（ ≤ 30分）</a:t>
            </a:r>
          </a:p>
        </p:txBody>
      </p:sp>
      <p:sp>
        <p:nvSpPr>
          <p:cNvPr id="8" name="矩形 7"/>
          <p:cNvSpPr/>
          <p:nvPr/>
        </p:nvSpPr>
        <p:spPr>
          <a:xfrm>
            <a:off x="726534" y="51470"/>
            <a:ext cx="4709562" cy="523220"/>
          </a:xfrm>
          <a:prstGeom prst="rect">
            <a:avLst/>
          </a:prstGeom>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科技型中小企业的评价条件</a:t>
            </a:r>
          </a:p>
        </p:txBody>
      </p:sp>
      <p:grpSp>
        <p:nvGrpSpPr>
          <p:cNvPr id="9" name="组合 8"/>
          <p:cNvGrpSpPr/>
          <p:nvPr/>
        </p:nvGrpSpPr>
        <p:grpSpPr>
          <a:xfrm>
            <a:off x="146206" y="51470"/>
            <a:ext cx="442982" cy="447291"/>
            <a:chOff x="2099842" y="1975504"/>
            <a:chExt cx="823123" cy="831130"/>
          </a:xfrm>
          <a:solidFill>
            <a:schemeClr val="bg1"/>
          </a:solidFill>
        </p:grpSpPr>
        <p:sp>
          <p:nvSpPr>
            <p:cNvPr id="10" name="等腰三角形 9"/>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467544" y="2986955"/>
            <a:ext cx="8280921" cy="1477328"/>
          </a:xfrm>
          <a:prstGeom prst="rect">
            <a:avLst/>
          </a:prstGeom>
          <a:noFill/>
        </p:spPr>
        <p:txBody>
          <a:bodyPr wrap="square" rtlCol="0">
            <a:spAutoFit/>
          </a:bodyPr>
          <a:lstStyle/>
          <a:p>
            <a:pPr marL="285750" indent="-285750" algn="just" eaLnBrk="0" hangingPunct="0">
              <a:lnSpc>
                <a:spcPct val="150000"/>
              </a:lnSpc>
              <a:buFont typeface="Wingdings" pitchFamily="2" charset="2"/>
              <a:buChar char="ü"/>
            </a:pPr>
            <a:r>
              <a:rPr lang="zh-CN" altLang="en-US" sz="1200" dirty="0">
                <a:latin typeface="微软雅黑" pitchFamily="34" charset="-122"/>
                <a:ea typeface="微软雅黑" pitchFamily="34" charset="-122"/>
              </a:rPr>
              <a:t>知识产权须在中国境内授权或审批审定，并在中国法律的有效保护期内</a:t>
            </a:r>
            <a:endParaRPr lang="en-US" altLang="zh-CN" sz="1200" dirty="0">
              <a:latin typeface="微软雅黑" pitchFamily="34" charset="-122"/>
              <a:ea typeface="微软雅黑" pitchFamily="34" charset="-122"/>
            </a:endParaRPr>
          </a:p>
          <a:p>
            <a:pPr marL="285750" indent="-285750" algn="just" eaLnBrk="0" hangingPunct="0">
              <a:lnSpc>
                <a:spcPct val="150000"/>
              </a:lnSpc>
              <a:buFont typeface="Wingdings" pitchFamily="2" charset="2"/>
              <a:buChar char="ü"/>
            </a:pPr>
            <a:r>
              <a:rPr lang="zh-CN" altLang="en-US" sz="1200" dirty="0">
                <a:latin typeface="微软雅黑" pitchFamily="34" charset="-122"/>
                <a:ea typeface="微软雅黑" pitchFamily="34" charset="-122"/>
              </a:rPr>
              <a:t>知识产权权属人应为评价申请企业。</a:t>
            </a:r>
            <a:endParaRPr lang="en-US" altLang="zh-CN" sz="1200" dirty="0">
              <a:latin typeface="微软雅黑" pitchFamily="34" charset="-122"/>
              <a:ea typeface="微软雅黑" pitchFamily="34" charset="-122"/>
            </a:endParaRPr>
          </a:p>
          <a:p>
            <a:pPr marL="285750" indent="-285750" algn="just" eaLnBrk="0" hangingPunct="0">
              <a:lnSpc>
                <a:spcPct val="150000"/>
              </a:lnSpc>
              <a:buFont typeface="Wingdings" pitchFamily="2" charset="2"/>
              <a:buChar char="ü"/>
            </a:pPr>
            <a:r>
              <a:rPr lang="zh-CN" altLang="en-US" sz="1200" dirty="0">
                <a:latin typeface="微软雅黑" pitchFamily="34" charset="-122"/>
                <a:ea typeface="微软雅黑" pitchFamily="34" charset="-122"/>
              </a:rPr>
              <a:t>知识产权采用分类评价，其中：发明专利（不含国防专利）、植物新品种、国家级农作物品种、国家新药、国家一级中药保护品种、集成电路布图设计专有权按Ⅰ类评价；实用新型专利、外观设计专利、软件著作权按Ⅱ类评价。</a:t>
            </a:r>
            <a:endParaRPr lang="en-US" altLang="zh-CN" sz="1200" dirty="0">
              <a:latin typeface="微软雅黑" pitchFamily="34" charset="-122"/>
              <a:ea typeface="微软雅黑" pitchFamily="34" charset="-122"/>
            </a:endParaRPr>
          </a:p>
          <a:p>
            <a:pPr marL="285750" indent="-285750" algn="just" eaLnBrk="0" hangingPunct="0">
              <a:lnSpc>
                <a:spcPct val="150000"/>
              </a:lnSpc>
              <a:buFont typeface="Wingdings" pitchFamily="2" charset="2"/>
              <a:buChar char="ü"/>
            </a:pPr>
            <a:r>
              <a:rPr lang="zh-CN" altLang="en-US" sz="1200" dirty="0">
                <a:latin typeface="微软雅黑" pitchFamily="34" charset="-122"/>
                <a:ea typeface="微软雅黑" pitchFamily="34" charset="-122"/>
              </a:rPr>
              <a:t>专利的有效性以企业进行评价前获得授权证书或授权通知书并能提供缴费收据为准。</a:t>
            </a:r>
          </a:p>
        </p:txBody>
      </p:sp>
      <p:graphicFrame>
        <p:nvGraphicFramePr>
          <p:cNvPr id="17" name="表格 16"/>
          <p:cNvGraphicFramePr>
            <a:graphicFrameLocks noGrp="1"/>
          </p:cNvGraphicFramePr>
          <p:nvPr>
            <p:extLst>
              <p:ext uri="{D42A27DB-BD31-4B8C-83A1-F6EECF244321}">
                <p14:modId xmlns:p14="http://schemas.microsoft.com/office/powerpoint/2010/main" val="2832212471"/>
              </p:ext>
            </p:extLst>
          </p:nvPr>
        </p:nvGraphicFramePr>
        <p:xfrm>
          <a:off x="550485" y="1722000"/>
          <a:ext cx="8043030" cy="1114455"/>
        </p:xfrm>
        <a:graphic>
          <a:graphicData uri="http://schemas.openxmlformats.org/drawingml/2006/table">
            <a:tbl>
              <a:tblPr firstRow="1" bandRow="1">
                <a:tableStyleId>{7DF18680-E054-41AD-8BC1-D1AEF772440D}</a:tableStyleId>
              </a:tblPr>
              <a:tblGrid>
                <a:gridCol w="749122">
                  <a:extLst>
                    <a:ext uri="{9D8B030D-6E8A-4147-A177-3AD203B41FA5}">
                      <a16:colId xmlns:a16="http://schemas.microsoft.com/office/drawing/2014/main" xmlns="" val="20000"/>
                    </a:ext>
                  </a:extLst>
                </a:gridCol>
                <a:gridCol w="1422979">
                  <a:extLst>
                    <a:ext uri="{9D8B030D-6E8A-4147-A177-3AD203B41FA5}">
                      <a16:colId xmlns:a16="http://schemas.microsoft.com/office/drawing/2014/main" xmlns="" val="20001"/>
                    </a:ext>
                  </a:extLst>
                </a:gridCol>
                <a:gridCol w="1210694">
                  <a:extLst>
                    <a:ext uri="{9D8B030D-6E8A-4147-A177-3AD203B41FA5}">
                      <a16:colId xmlns:a16="http://schemas.microsoft.com/office/drawing/2014/main" xmlns="" val="20002"/>
                    </a:ext>
                  </a:extLst>
                </a:gridCol>
                <a:gridCol w="1293445">
                  <a:extLst>
                    <a:ext uri="{9D8B030D-6E8A-4147-A177-3AD203B41FA5}">
                      <a16:colId xmlns:a16="http://schemas.microsoft.com/office/drawing/2014/main" xmlns="" val="20003"/>
                    </a:ext>
                  </a:extLst>
                </a:gridCol>
                <a:gridCol w="1293445">
                  <a:extLst>
                    <a:ext uri="{9D8B030D-6E8A-4147-A177-3AD203B41FA5}">
                      <a16:colId xmlns:a16="http://schemas.microsoft.com/office/drawing/2014/main" xmlns="" val="20004"/>
                    </a:ext>
                  </a:extLst>
                </a:gridCol>
                <a:gridCol w="1303123">
                  <a:extLst>
                    <a:ext uri="{9D8B030D-6E8A-4147-A177-3AD203B41FA5}">
                      <a16:colId xmlns:a16="http://schemas.microsoft.com/office/drawing/2014/main" xmlns="" val="20005"/>
                    </a:ext>
                  </a:extLst>
                </a:gridCol>
                <a:gridCol w="770222">
                  <a:extLst>
                    <a:ext uri="{9D8B030D-6E8A-4147-A177-3AD203B41FA5}">
                      <a16:colId xmlns:a16="http://schemas.microsoft.com/office/drawing/2014/main" xmlns="" val="20006"/>
                    </a:ext>
                  </a:extLst>
                </a:gridCol>
              </a:tblGrid>
              <a:tr h="362074">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a:latin typeface="微软雅黑" pitchFamily="34" charset="-122"/>
                          <a:ea typeface="微软雅黑" pitchFamily="34" charset="-122"/>
                        </a:rPr>
                        <a:t>科技成果得分</a:t>
                      </a:r>
                      <a:endParaRPr lang="zh-CN" altLang="en-US" sz="1200" dirty="0">
                        <a:solidFill>
                          <a:srgbClr val="2828E6"/>
                        </a:solidFill>
                        <a:latin typeface="微软雅黑" pitchFamily="34" charset="-122"/>
                        <a:ea typeface="微软雅黑" pitchFamily="34" charset="-122"/>
                      </a:endParaRPr>
                    </a:p>
                  </a:txBody>
                  <a:tcPr marT="34290" marB="34290" anchor="ctr"/>
                </a:tc>
                <a:tc hMerge="1">
                  <a:txBody>
                    <a:bodyPr/>
                    <a:lstStyle/>
                    <a:p>
                      <a:pPr algn="ctr"/>
                      <a:endParaRPr lang="zh-CN" altLang="en-US" sz="1200" dirty="0">
                        <a:solidFill>
                          <a:schemeClr val="bg1"/>
                        </a:solidFill>
                        <a:latin typeface="微软雅黑" pitchFamily="34" charset="-122"/>
                        <a:ea typeface="微软雅黑" pitchFamily="34" charset="-122"/>
                      </a:endParaRPr>
                    </a:p>
                  </a:txBody>
                  <a:tcPr marT="34290" marB="34290" anchor="ctr"/>
                </a:tc>
                <a:tc hMerge="1">
                  <a:txBody>
                    <a:bodyPr/>
                    <a:lstStyle/>
                    <a:p>
                      <a:endParaRPr lang="zh-CN" altLang="en-US"/>
                    </a:p>
                  </a:txBody>
                  <a:tcPr/>
                </a:tc>
                <a:tc hMerge="1">
                  <a:txBody>
                    <a:bodyPr/>
                    <a:lstStyle/>
                    <a:p>
                      <a:endParaRPr lang="zh-CN"/>
                    </a:p>
                  </a:txBody>
                  <a:tcPr/>
                </a:tc>
                <a:tc hMerge="1">
                  <a:txBody>
                    <a:bodyPr/>
                    <a:lstStyle/>
                    <a:p>
                      <a:endParaRPr lang="zh-CN" altLang="en-US"/>
                    </a:p>
                  </a:txBody>
                  <a:tcPr/>
                </a:tc>
                <a:tc hMerge="1">
                  <a:txBody>
                    <a:bodyPr/>
                    <a:lstStyle/>
                    <a:p>
                      <a:endParaRPr lang="zh-CN"/>
                    </a:p>
                  </a:txBody>
                  <a:tcPr/>
                </a:tc>
                <a:tc hMerge="1">
                  <a:txBody>
                    <a:bodyPr/>
                    <a:lstStyle/>
                    <a:p>
                      <a:endParaRPr lang="zh-CN" altLang="en-US"/>
                    </a:p>
                  </a:txBody>
                  <a:tcPr/>
                </a:tc>
                <a:extLst>
                  <a:ext uri="{0D108BD9-81ED-4DB2-BD59-A6C34878D82A}">
                    <a16:rowId xmlns:a16="http://schemas.microsoft.com/office/drawing/2014/main" xmlns="" val="10000"/>
                  </a:ext>
                </a:extLst>
              </a:tr>
              <a:tr h="430014">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050" dirty="0">
                          <a:latin typeface="微软雅黑" pitchFamily="34" charset="-122"/>
                          <a:ea typeface="微软雅黑" pitchFamily="34" charset="-122"/>
                        </a:rPr>
                        <a:t>≤</a:t>
                      </a:r>
                      <a:r>
                        <a:rPr lang="en-US" altLang="zh-CN" sz="1050" dirty="0">
                          <a:latin typeface="微软雅黑" pitchFamily="34" charset="-122"/>
                          <a:ea typeface="微软雅黑" pitchFamily="34" charset="-122"/>
                        </a:rPr>
                        <a:t>30</a:t>
                      </a:r>
                      <a:r>
                        <a:rPr lang="zh-CN" altLang="en-US" sz="1050" dirty="0">
                          <a:latin typeface="微软雅黑" pitchFamily="34" charset="-122"/>
                          <a:ea typeface="微软雅黑" pitchFamily="34" charset="-122"/>
                        </a:rPr>
                        <a:t>分</a:t>
                      </a:r>
                      <a:endParaRPr lang="zh-CN" altLang="en-US" sz="1050" dirty="0">
                        <a:solidFill>
                          <a:srgbClr val="2828E6"/>
                        </a:solidFill>
                        <a:latin typeface="微软雅黑" pitchFamily="34" charset="-122"/>
                        <a:ea typeface="微软雅黑" pitchFamily="34" charset="-122"/>
                      </a:endParaRPr>
                    </a:p>
                  </a:txBody>
                  <a:tcPr marT="34290" marB="34290" anchor="ctr"/>
                </a:tc>
                <a:tc>
                  <a:txBody>
                    <a:bodyPr/>
                    <a:lstStyle/>
                    <a:p>
                      <a:pPr algn="ctr"/>
                      <a:r>
                        <a:rPr lang="en-US" altLang="zh-CN" sz="1050" dirty="0">
                          <a:latin typeface="微软雅黑" pitchFamily="34" charset="-122"/>
                          <a:ea typeface="微软雅黑" pitchFamily="34" charset="-122"/>
                        </a:rPr>
                        <a:t>1 </a:t>
                      </a:r>
                      <a:r>
                        <a:rPr lang="zh-CN" altLang="en-US" sz="1050" dirty="0">
                          <a:latin typeface="微软雅黑" pitchFamily="34" charset="-122"/>
                          <a:ea typeface="微软雅黑" pitchFamily="34" charset="-122"/>
                        </a:rPr>
                        <a:t>项及以上</a:t>
                      </a:r>
                      <a:r>
                        <a:rPr lang="en-US" altLang="zh-CN" sz="1050" dirty="0">
                          <a:latin typeface="微软雅黑" pitchFamily="34" charset="-122"/>
                          <a:ea typeface="微软雅黑" pitchFamily="34" charset="-122"/>
                        </a:rPr>
                        <a:t>Ⅰ</a:t>
                      </a:r>
                      <a:r>
                        <a:rPr lang="zh-CN" altLang="en-US" sz="1050" dirty="0">
                          <a:latin typeface="微软雅黑" pitchFamily="34" charset="-122"/>
                          <a:ea typeface="微软雅黑" pitchFamily="34" charset="-122"/>
                        </a:rPr>
                        <a:t>类知识产权</a:t>
                      </a:r>
                      <a:endParaRPr lang="zh-CN" altLang="en-US" sz="1050" dirty="0">
                        <a:solidFill>
                          <a:srgbClr val="2828E6"/>
                        </a:solidFill>
                        <a:latin typeface="微软雅黑" pitchFamily="34" charset="-122"/>
                        <a:ea typeface="微软雅黑" pitchFamily="34" charset="-122"/>
                      </a:endParaRP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50" dirty="0">
                          <a:latin typeface="微软雅黑" pitchFamily="34" charset="-122"/>
                          <a:ea typeface="微软雅黑" pitchFamily="34" charset="-122"/>
                        </a:rPr>
                        <a:t>4 </a:t>
                      </a:r>
                      <a:r>
                        <a:rPr lang="zh-CN" altLang="en-US" sz="1050" dirty="0">
                          <a:latin typeface="微软雅黑" pitchFamily="34" charset="-122"/>
                          <a:ea typeface="微软雅黑" pitchFamily="34" charset="-122"/>
                        </a:rPr>
                        <a:t>项及以上</a:t>
                      </a:r>
                      <a:r>
                        <a:rPr lang="en-US" altLang="zh-CN" sz="1050" dirty="0">
                          <a:latin typeface="微软雅黑" pitchFamily="34" charset="-122"/>
                          <a:ea typeface="微软雅黑" pitchFamily="34" charset="-122"/>
                        </a:rPr>
                        <a:t>Ⅱ</a:t>
                      </a:r>
                      <a:r>
                        <a:rPr lang="zh-CN" altLang="en-US" sz="1050" dirty="0">
                          <a:latin typeface="微软雅黑" pitchFamily="34" charset="-122"/>
                          <a:ea typeface="微软雅黑" pitchFamily="34" charset="-122"/>
                        </a:rPr>
                        <a:t>类知识产权</a:t>
                      </a:r>
                      <a:endParaRPr lang="zh-CN" altLang="en-US" sz="1050" dirty="0">
                        <a:solidFill>
                          <a:srgbClr val="2828E6"/>
                        </a:solidFill>
                        <a:latin typeface="微软雅黑" pitchFamily="34" charset="-122"/>
                        <a:ea typeface="微软雅黑" pitchFamily="34" charset="-122"/>
                      </a:endParaRP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50" dirty="0">
                          <a:latin typeface="微软雅黑" pitchFamily="34" charset="-122"/>
                          <a:ea typeface="微软雅黑" pitchFamily="34" charset="-122"/>
                        </a:rPr>
                        <a:t>3 </a:t>
                      </a:r>
                      <a:r>
                        <a:rPr lang="zh-CN" altLang="en-US" sz="1050" dirty="0">
                          <a:latin typeface="微软雅黑" pitchFamily="34" charset="-122"/>
                          <a:ea typeface="微软雅黑" pitchFamily="34" charset="-122"/>
                        </a:rPr>
                        <a:t>项</a:t>
                      </a:r>
                      <a:r>
                        <a:rPr lang="en-US" altLang="zh-CN" sz="1050" dirty="0">
                          <a:latin typeface="微软雅黑" pitchFamily="34" charset="-122"/>
                          <a:ea typeface="微软雅黑" pitchFamily="34" charset="-122"/>
                        </a:rPr>
                        <a:t>Ⅱ</a:t>
                      </a:r>
                      <a:r>
                        <a:rPr lang="zh-CN" altLang="en-US" sz="1050" dirty="0">
                          <a:latin typeface="微软雅黑" pitchFamily="34" charset="-122"/>
                          <a:ea typeface="微软雅黑" pitchFamily="34" charset="-122"/>
                        </a:rPr>
                        <a:t>类知识产权</a:t>
                      </a:r>
                      <a:endParaRPr lang="zh-CN" altLang="en-US" sz="1050" dirty="0">
                        <a:solidFill>
                          <a:srgbClr val="2828E6"/>
                        </a:solidFill>
                        <a:latin typeface="微软雅黑" pitchFamily="34" charset="-122"/>
                        <a:ea typeface="微软雅黑" pitchFamily="34" charset="-122"/>
                      </a:endParaRPr>
                    </a:p>
                  </a:txBody>
                  <a:tcPr marT="34290" marB="34290" anchor="ctr"/>
                </a:tc>
                <a:tc>
                  <a:txBody>
                    <a:bodyPr/>
                    <a:lstStyle/>
                    <a:p>
                      <a:pPr algn="ctr"/>
                      <a:r>
                        <a:rPr lang="en-US" altLang="zh-CN" sz="1050" dirty="0">
                          <a:latin typeface="微软雅黑" pitchFamily="34" charset="-122"/>
                          <a:ea typeface="微软雅黑" pitchFamily="34" charset="-122"/>
                        </a:rPr>
                        <a:t>2 </a:t>
                      </a:r>
                      <a:r>
                        <a:rPr lang="zh-CN" altLang="en-US" sz="1050" dirty="0">
                          <a:latin typeface="微软雅黑" pitchFamily="34" charset="-122"/>
                          <a:ea typeface="微软雅黑" pitchFamily="34" charset="-122"/>
                        </a:rPr>
                        <a:t>项</a:t>
                      </a:r>
                      <a:r>
                        <a:rPr lang="en-US" altLang="zh-CN" sz="1050" dirty="0">
                          <a:latin typeface="微软雅黑" pitchFamily="34" charset="-122"/>
                          <a:ea typeface="微软雅黑" pitchFamily="34" charset="-122"/>
                        </a:rPr>
                        <a:t>Ⅱ</a:t>
                      </a:r>
                      <a:r>
                        <a:rPr lang="zh-CN" altLang="en-US" sz="1050" dirty="0">
                          <a:latin typeface="微软雅黑" pitchFamily="34" charset="-122"/>
                          <a:ea typeface="微软雅黑" pitchFamily="34" charset="-122"/>
                        </a:rPr>
                        <a:t>类知识产权</a:t>
                      </a:r>
                      <a:endParaRPr lang="zh-CN" altLang="en-US" sz="1050" dirty="0">
                        <a:solidFill>
                          <a:srgbClr val="2828E6"/>
                        </a:solidFill>
                        <a:latin typeface="微软雅黑" pitchFamily="34" charset="-122"/>
                        <a:ea typeface="微软雅黑" pitchFamily="34" charset="-122"/>
                      </a:endParaRPr>
                    </a:p>
                  </a:txBody>
                  <a:tcPr marT="34290" marB="34290" anchor="ctr"/>
                </a:tc>
                <a:tc>
                  <a:txBody>
                    <a:bodyPr/>
                    <a:lstStyle/>
                    <a:p>
                      <a:pPr algn="ctr"/>
                      <a:r>
                        <a:rPr lang="en-US" altLang="zh-CN" sz="1050" dirty="0">
                          <a:latin typeface="微软雅黑" pitchFamily="34" charset="-122"/>
                          <a:ea typeface="微软雅黑" pitchFamily="34" charset="-122"/>
                        </a:rPr>
                        <a:t>1 </a:t>
                      </a:r>
                      <a:r>
                        <a:rPr lang="zh-CN" altLang="en-US" sz="1050" dirty="0">
                          <a:latin typeface="微软雅黑" pitchFamily="34" charset="-122"/>
                          <a:ea typeface="微软雅黑" pitchFamily="34" charset="-122"/>
                        </a:rPr>
                        <a:t>项</a:t>
                      </a:r>
                      <a:r>
                        <a:rPr lang="en-US" altLang="zh-CN" sz="1050" dirty="0">
                          <a:latin typeface="微软雅黑" pitchFamily="34" charset="-122"/>
                          <a:ea typeface="微软雅黑" pitchFamily="34" charset="-122"/>
                        </a:rPr>
                        <a:t>Ⅱ</a:t>
                      </a:r>
                      <a:r>
                        <a:rPr lang="zh-CN" altLang="en-US" sz="1050" dirty="0">
                          <a:latin typeface="微软雅黑" pitchFamily="34" charset="-122"/>
                          <a:ea typeface="微软雅黑" pitchFamily="34" charset="-122"/>
                        </a:rPr>
                        <a:t>类知识产权</a:t>
                      </a:r>
                      <a:endParaRPr lang="zh-CN" altLang="en-US" sz="1050" dirty="0">
                        <a:solidFill>
                          <a:srgbClr val="2828E6"/>
                        </a:solidFill>
                        <a:latin typeface="微软雅黑" pitchFamily="34" charset="-122"/>
                        <a:ea typeface="微软雅黑" pitchFamily="34" charset="-122"/>
                      </a:endParaRPr>
                    </a:p>
                  </a:txBody>
                  <a:tcPr marT="34290" marB="34290" anchor="ctr"/>
                </a:tc>
                <a:tc>
                  <a:txBody>
                    <a:bodyPr/>
                    <a:lstStyle/>
                    <a:p>
                      <a:pPr algn="ctr"/>
                      <a:r>
                        <a:rPr lang="zh-CN" altLang="en-US" sz="1050" dirty="0">
                          <a:latin typeface="微软雅黑" pitchFamily="34" charset="-122"/>
                          <a:ea typeface="微软雅黑" pitchFamily="34" charset="-122"/>
                        </a:rPr>
                        <a:t>没有知识产权</a:t>
                      </a:r>
                      <a:endParaRPr lang="zh-CN" altLang="en-US" sz="1050" dirty="0">
                        <a:solidFill>
                          <a:srgbClr val="2828E6"/>
                        </a:solidFill>
                        <a:latin typeface="微软雅黑" pitchFamily="34" charset="-122"/>
                        <a:ea typeface="微软雅黑" pitchFamily="34" charset="-122"/>
                      </a:endParaRPr>
                    </a:p>
                  </a:txBody>
                  <a:tcPr marT="34290" marB="34290" anchor="ctr"/>
                </a:tc>
                <a:extLst>
                  <a:ext uri="{0D108BD9-81ED-4DB2-BD59-A6C34878D82A}">
                    <a16:rowId xmlns:a16="http://schemas.microsoft.com/office/drawing/2014/main" xmlns="" val="10001"/>
                  </a:ext>
                </a:extLst>
              </a:tr>
              <a:tr h="322367">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050" dirty="0">
                        <a:solidFill>
                          <a:srgbClr val="2828E6"/>
                        </a:solidFill>
                        <a:latin typeface="微软雅黑" pitchFamily="34" charset="-122"/>
                        <a:ea typeface="微软雅黑" pitchFamily="34" charset="-122"/>
                      </a:endParaRPr>
                    </a:p>
                  </a:txBody>
                  <a:tcPr marT="34290" marB="34290" anchor="ctr"/>
                </a:tc>
                <a:tc>
                  <a:txBody>
                    <a:bodyPr/>
                    <a:lstStyle/>
                    <a:p>
                      <a:pPr algn="ctr"/>
                      <a:r>
                        <a:rPr lang="en-US" altLang="zh-CN" sz="1050" dirty="0">
                          <a:solidFill>
                            <a:schemeClr val="tx1"/>
                          </a:solidFill>
                          <a:latin typeface="微软雅黑" pitchFamily="34" charset="-122"/>
                          <a:ea typeface="微软雅黑" pitchFamily="34" charset="-122"/>
                        </a:rPr>
                        <a:t>30</a:t>
                      </a:r>
                      <a:endParaRPr lang="zh-CN" altLang="en-US" sz="1050" dirty="0">
                        <a:solidFill>
                          <a:schemeClr val="tx1"/>
                        </a:solidFill>
                        <a:latin typeface="微软雅黑" pitchFamily="34" charset="-122"/>
                        <a:ea typeface="微软雅黑" pitchFamily="34" charset="-122"/>
                      </a:endParaRPr>
                    </a:p>
                  </a:txBody>
                  <a:tcPr marT="34290" marB="34290" anchor="ctr"/>
                </a:tc>
                <a:tc>
                  <a:txBody>
                    <a:bodyPr/>
                    <a:lstStyle/>
                    <a:p>
                      <a:pPr algn="ctr"/>
                      <a:r>
                        <a:rPr lang="en-US" altLang="zh-CN" sz="1050" dirty="0">
                          <a:solidFill>
                            <a:schemeClr val="tx1"/>
                          </a:solidFill>
                          <a:latin typeface="微软雅黑" pitchFamily="34" charset="-122"/>
                          <a:ea typeface="微软雅黑" pitchFamily="34" charset="-122"/>
                        </a:rPr>
                        <a:t>24</a:t>
                      </a:r>
                      <a:endParaRPr lang="zh-CN" altLang="en-US" sz="1050" dirty="0">
                        <a:solidFill>
                          <a:schemeClr val="tx1"/>
                        </a:solidFill>
                        <a:latin typeface="微软雅黑" pitchFamily="34" charset="-122"/>
                        <a:ea typeface="微软雅黑" pitchFamily="34" charset="-122"/>
                      </a:endParaRPr>
                    </a:p>
                  </a:txBody>
                  <a:tcPr marT="34290" marB="34290" anchor="ctr"/>
                </a:tc>
                <a:tc>
                  <a:txBody>
                    <a:bodyPr/>
                    <a:lstStyle/>
                    <a:p>
                      <a:pPr marL="0" algn="ctr" defTabSz="914400" rtl="0" eaLnBrk="1" latinLnBrk="0" hangingPunct="1"/>
                      <a:r>
                        <a:rPr lang="en-US" altLang="zh-CN" sz="1050" kern="1200" dirty="0">
                          <a:solidFill>
                            <a:schemeClr val="tx1"/>
                          </a:solidFill>
                          <a:latin typeface="微软雅黑" pitchFamily="34" charset="-122"/>
                          <a:ea typeface="微软雅黑" pitchFamily="34" charset="-122"/>
                        </a:rPr>
                        <a:t>18</a:t>
                      </a:r>
                      <a:endParaRPr lang="zh-CN" altLang="en-US" sz="1050" kern="1200" dirty="0">
                        <a:solidFill>
                          <a:schemeClr val="tx1"/>
                        </a:solidFill>
                        <a:latin typeface="微软雅黑" pitchFamily="34" charset="-122"/>
                        <a:ea typeface="微软雅黑" pitchFamily="34" charset="-122"/>
                        <a:cs typeface="+mn-cs"/>
                      </a:endParaRPr>
                    </a:p>
                  </a:txBody>
                  <a:tcPr marT="34290" marB="34290" anchor="ctr"/>
                </a:tc>
                <a:tc>
                  <a:txBody>
                    <a:bodyPr/>
                    <a:lstStyle/>
                    <a:p>
                      <a:pPr marL="0" algn="ctr" defTabSz="914400" rtl="0" eaLnBrk="1" latinLnBrk="0" hangingPunct="1"/>
                      <a:r>
                        <a:rPr lang="en-US" altLang="zh-CN" sz="1050" kern="1200" dirty="0">
                          <a:solidFill>
                            <a:schemeClr val="tx1"/>
                          </a:solidFill>
                          <a:latin typeface="微软雅黑" pitchFamily="34" charset="-122"/>
                          <a:ea typeface="微软雅黑" pitchFamily="34" charset="-122"/>
                          <a:cs typeface="+mn-cs"/>
                        </a:rPr>
                        <a:t>12</a:t>
                      </a:r>
                      <a:endParaRPr lang="zh-CN" altLang="en-US" sz="1050" kern="1200" dirty="0">
                        <a:solidFill>
                          <a:schemeClr val="tx1"/>
                        </a:solidFill>
                        <a:latin typeface="微软雅黑" pitchFamily="34" charset="-122"/>
                        <a:ea typeface="微软雅黑" pitchFamily="34" charset="-122"/>
                        <a:cs typeface="+mn-cs"/>
                      </a:endParaRPr>
                    </a:p>
                  </a:txBody>
                  <a:tcPr marT="34290" marB="34290" anchor="ctr"/>
                </a:tc>
                <a:tc>
                  <a:txBody>
                    <a:bodyPr/>
                    <a:lstStyle/>
                    <a:p>
                      <a:pPr algn="ctr"/>
                      <a:r>
                        <a:rPr lang="en-US" altLang="zh-CN" sz="1050" dirty="0">
                          <a:solidFill>
                            <a:schemeClr val="tx1"/>
                          </a:solidFill>
                          <a:latin typeface="微软雅黑" pitchFamily="34" charset="-122"/>
                          <a:ea typeface="微软雅黑" pitchFamily="34" charset="-122"/>
                        </a:rPr>
                        <a:t>6</a:t>
                      </a:r>
                      <a:endParaRPr lang="zh-CN" altLang="en-US" sz="1050" dirty="0">
                        <a:solidFill>
                          <a:schemeClr val="tx1"/>
                        </a:solidFill>
                        <a:latin typeface="微软雅黑" pitchFamily="34" charset="-122"/>
                        <a:ea typeface="微软雅黑" pitchFamily="34" charset="-122"/>
                      </a:endParaRPr>
                    </a:p>
                  </a:txBody>
                  <a:tcPr marT="34290" marB="34290" anchor="ctr"/>
                </a:tc>
                <a:tc>
                  <a:txBody>
                    <a:bodyPr/>
                    <a:lstStyle/>
                    <a:p>
                      <a:pPr algn="ctr"/>
                      <a:r>
                        <a:rPr lang="en-US" altLang="zh-CN" sz="1050" dirty="0">
                          <a:solidFill>
                            <a:schemeClr val="tx1"/>
                          </a:solidFill>
                          <a:latin typeface="微软雅黑" pitchFamily="34" charset="-122"/>
                          <a:ea typeface="微软雅黑" pitchFamily="34" charset="-122"/>
                        </a:rPr>
                        <a:t>0</a:t>
                      </a:r>
                      <a:endParaRPr lang="zh-CN" altLang="en-US" sz="1050" dirty="0">
                        <a:solidFill>
                          <a:schemeClr val="tx1"/>
                        </a:solidFill>
                        <a:latin typeface="微软雅黑" pitchFamily="34" charset="-122"/>
                        <a:ea typeface="微软雅黑" pitchFamily="34" charset="-122"/>
                      </a:endParaRPr>
                    </a:p>
                  </a:txBody>
                  <a:tcPr marT="34290" marB="34290" anchor="ctr"/>
                </a:tc>
                <a:extLst>
                  <a:ext uri="{0D108BD9-81ED-4DB2-BD59-A6C34878D82A}">
                    <a16:rowId xmlns:a16="http://schemas.microsoft.com/office/drawing/2014/main" xmlns="" val="10002"/>
                  </a:ext>
                </a:extLst>
              </a:tr>
            </a:tbl>
          </a:graphicData>
        </a:graphic>
      </p:graphicFrame>
      <p:sp>
        <p:nvSpPr>
          <p:cNvPr id="14" name="矩形 13">
            <a:extLst>
              <a:ext uri="{FF2B5EF4-FFF2-40B4-BE49-F238E27FC236}">
                <a16:creationId xmlns:a16="http://schemas.microsoft.com/office/drawing/2014/main" xmlns="" id="{C82AAC9D-F26F-4B0D-BAC7-80AA7F7F4CF9}"/>
              </a:ext>
            </a:extLst>
          </p:cNvPr>
          <p:cNvSpPr/>
          <p:nvPr/>
        </p:nvSpPr>
        <p:spPr>
          <a:xfrm>
            <a:off x="2229228" y="843558"/>
            <a:ext cx="2900153" cy="338554"/>
          </a:xfrm>
          <a:prstGeom prst="rect">
            <a:avLst/>
          </a:prstGeom>
        </p:spPr>
        <p:txBody>
          <a:bodyPr wrap="none">
            <a:spAutoFit/>
          </a:bodyPr>
          <a:lstStyle/>
          <a:p>
            <a:r>
              <a:rPr lang="zh-CN" altLang="en-US" sz="1600" b="1" dirty="0">
                <a:solidFill>
                  <a:srgbClr val="FF0000"/>
                </a:solidFill>
                <a:latin typeface="微软雅黑" pitchFamily="34" charset="-122"/>
                <a:ea typeface="微软雅黑" pitchFamily="34" charset="-122"/>
              </a:rPr>
              <a:t>企业科技活动评分不低于</a:t>
            </a:r>
            <a:r>
              <a:rPr lang="en-US" altLang="zh-CN" sz="1600" b="1" dirty="0">
                <a:solidFill>
                  <a:srgbClr val="FF0000"/>
                </a:solidFill>
                <a:latin typeface="微软雅黑" pitchFamily="34" charset="-122"/>
                <a:ea typeface="微软雅黑" pitchFamily="34" charset="-122"/>
              </a:rPr>
              <a:t>60</a:t>
            </a:r>
            <a:r>
              <a:rPr lang="zh-CN" altLang="en-US" sz="1600" b="1" dirty="0">
                <a:solidFill>
                  <a:srgbClr val="FF0000"/>
                </a:solidFill>
                <a:latin typeface="微软雅黑" pitchFamily="34" charset="-122"/>
                <a:ea typeface="微软雅黑" pitchFamily="34" charset="-122"/>
              </a:rPr>
              <a:t>分</a:t>
            </a:r>
          </a:p>
        </p:txBody>
      </p:sp>
      <p:sp>
        <p:nvSpPr>
          <p:cNvPr id="18" name="矩形 17">
            <a:extLst>
              <a:ext uri="{FF2B5EF4-FFF2-40B4-BE49-F238E27FC236}">
                <a16:creationId xmlns:a16="http://schemas.microsoft.com/office/drawing/2014/main" xmlns="" id="{CC4DF834-97B6-443C-98BC-791E87826FBE}"/>
              </a:ext>
            </a:extLst>
          </p:cNvPr>
          <p:cNvSpPr/>
          <p:nvPr/>
        </p:nvSpPr>
        <p:spPr>
          <a:xfrm>
            <a:off x="164411" y="771550"/>
            <a:ext cx="2031325" cy="461665"/>
          </a:xfrm>
          <a:prstGeom prst="rect">
            <a:avLst/>
          </a:prstGeom>
        </p:spPr>
        <p:txBody>
          <a:bodyPr wrap="none">
            <a:spAutoFit/>
          </a:bodyPr>
          <a:lstStyle/>
          <a:p>
            <a:r>
              <a:rPr lang="zh-CN" altLang="en-US" sz="2400" b="1" dirty="0">
                <a:solidFill>
                  <a:srgbClr val="595E64"/>
                </a:solidFill>
                <a:latin typeface="微软雅黑" panose="020B0503020204020204" pitchFamily="34" charset="-122"/>
                <a:ea typeface="微软雅黑" panose="020B0503020204020204" pitchFamily="34" charset="-122"/>
              </a:rPr>
              <a:t>三、评分条件</a:t>
            </a:r>
          </a:p>
        </p:txBody>
      </p:sp>
    </p:spTree>
    <p:extLst>
      <p:ext uri="{BB962C8B-B14F-4D97-AF65-F5344CB8AC3E}">
        <p14:creationId xmlns:p14="http://schemas.microsoft.com/office/powerpoint/2010/main" val="3821181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2708672" cy="5143500"/>
          </a:xfrm>
          <a:prstGeom prst="rect">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4" name="组合 3">
            <a:extLst>
              <a:ext uri="{FF2B5EF4-FFF2-40B4-BE49-F238E27FC236}">
                <a16:creationId xmlns:a16="http://schemas.microsoft.com/office/drawing/2014/main" xmlns="" id="{002D95C9-5A7E-408E-99C1-C22351EAE902}"/>
              </a:ext>
            </a:extLst>
          </p:cNvPr>
          <p:cNvGrpSpPr/>
          <p:nvPr/>
        </p:nvGrpSpPr>
        <p:grpSpPr>
          <a:xfrm>
            <a:off x="756034" y="1983128"/>
            <a:ext cx="1473254" cy="1177245"/>
            <a:chOff x="756034" y="1631894"/>
            <a:chExt cx="1473254" cy="1177245"/>
          </a:xfrm>
        </p:grpSpPr>
        <p:sp>
          <p:nvSpPr>
            <p:cNvPr id="6" name="文本框 5"/>
            <p:cNvSpPr txBox="1"/>
            <p:nvPr/>
          </p:nvSpPr>
          <p:spPr>
            <a:xfrm>
              <a:off x="756034" y="1631894"/>
              <a:ext cx="1196609" cy="1177245"/>
            </a:xfrm>
            <a:prstGeom prst="rect">
              <a:avLst/>
            </a:prstGeom>
            <a:noFill/>
          </p:spPr>
          <p:txBody>
            <a:bodyPr wrap="square" lIns="68580" tIns="34290" rIns="68580" bIns="34290"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第三部分</a:t>
              </a:r>
            </a:p>
          </p:txBody>
        </p:sp>
        <p:grpSp>
          <p:nvGrpSpPr>
            <p:cNvPr id="23" name="组合 22"/>
            <p:cNvGrpSpPr/>
            <p:nvPr/>
          </p:nvGrpSpPr>
          <p:grpSpPr>
            <a:xfrm>
              <a:off x="1880272" y="2044311"/>
              <a:ext cx="349016" cy="352411"/>
              <a:chOff x="2099842" y="1975504"/>
              <a:chExt cx="823123" cy="831130"/>
            </a:xfrm>
            <a:solidFill>
              <a:schemeClr val="bg1"/>
            </a:solidFill>
          </p:grpSpPr>
          <p:sp>
            <p:nvSpPr>
              <p:cNvPr id="24" name="等腰三角形 23"/>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 name="组合 1"/>
          <p:cNvGrpSpPr/>
          <p:nvPr/>
        </p:nvGrpSpPr>
        <p:grpSpPr>
          <a:xfrm>
            <a:off x="2915816" y="2340917"/>
            <a:ext cx="6048672" cy="461666"/>
            <a:chOff x="4585514" y="1054862"/>
            <a:chExt cx="8064895" cy="615555"/>
          </a:xfrm>
        </p:grpSpPr>
        <p:sp>
          <p:nvSpPr>
            <p:cNvPr id="8" name="等腰三角形 7"/>
            <p:cNvSpPr/>
            <p:nvPr/>
          </p:nvSpPr>
          <p:spPr>
            <a:xfrm rot="5400000" flipH="1">
              <a:off x="4551880" y="1121191"/>
              <a:ext cx="519388" cy="452119"/>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285429" y="1054863"/>
              <a:ext cx="1932495" cy="615554"/>
            </a:xfrm>
            <a:prstGeom prst="rect">
              <a:avLst/>
            </a:prstGeom>
            <a:noFill/>
          </p:spPr>
          <p:txBody>
            <a:bodyPr wrap="square" rtlCol="0">
              <a:spAutoFit/>
            </a:bodyPr>
            <a:lstStyle/>
            <a:p>
              <a:r>
                <a:rPr lang="zh-CN" altLang="en-US" sz="2400" b="1" dirty="0">
                  <a:solidFill>
                    <a:srgbClr val="595E64"/>
                  </a:solidFill>
                  <a:latin typeface="微软雅黑" panose="020B0503020204020204" pitchFamily="34" charset="-122"/>
                  <a:ea typeface="微软雅黑" panose="020B0503020204020204" pitchFamily="34" charset="-122"/>
                </a:rPr>
                <a:t>第三部分</a:t>
              </a:r>
            </a:p>
          </p:txBody>
        </p:sp>
        <p:sp>
          <p:nvSpPr>
            <p:cNvPr id="19" name="文本框 18"/>
            <p:cNvSpPr txBox="1"/>
            <p:nvPr/>
          </p:nvSpPr>
          <p:spPr>
            <a:xfrm>
              <a:off x="7243535" y="1054862"/>
              <a:ext cx="5406874" cy="615554"/>
            </a:xfrm>
            <a:prstGeom prst="rect">
              <a:avLst/>
            </a:prstGeom>
            <a:noFill/>
          </p:spPr>
          <p:txBody>
            <a:bodyPr wrap="square" rtlCol="0">
              <a:spAutoFit/>
            </a:bodyPr>
            <a:lstStyle/>
            <a:p>
              <a:r>
                <a:rPr lang="zh-CN" altLang="en-US" sz="2400" dirty="0">
                  <a:solidFill>
                    <a:srgbClr val="595E64"/>
                  </a:solidFill>
                  <a:latin typeface="微软雅黑" panose="020B0503020204020204" pitchFamily="34" charset="-122"/>
                  <a:ea typeface="微软雅黑" panose="020B0503020204020204" pitchFamily="34" charset="-122"/>
                </a:rPr>
                <a:t>系统操作说明</a:t>
              </a:r>
            </a:p>
          </p:txBody>
        </p:sp>
      </p:grpSp>
    </p:spTree>
    <p:extLst>
      <p:ext uri="{BB962C8B-B14F-4D97-AF65-F5344CB8AC3E}">
        <p14:creationId xmlns:p14="http://schemas.microsoft.com/office/powerpoint/2010/main" val="4167909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2"/>
          <p:cNvSpPr txBox="1"/>
          <p:nvPr/>
        </p:nvSpPr>
        <p:spPr>
          <a:xfrm>
            <a:off x="539552" y="65842"/>
            <a:ext cx="7268220" cy="561692"/>
          </a:xfrm>
          <a:prstGeom prst="rect">
            <a:avLst/>
          </a:prstGeom>
          <a:noFill/>
        </p:spPr>
        <p:txBody>
          <a:bodyPr wrap="square" lIns="68580" tIns="34290" rIns="68580" bIns="3429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系统操作说明</a:t>
            </a:r>
          </a:p>
        </p:txBody>
      </p:sp>
      <p:grpSp>
        <p:nvGrpSpPr>
          <p:cNvPr id="19" name="组合 18"/>
          <p:cNvGrpSpPr/>
          <p:nvPr/>
        </p:nvGrpSpPr>
        <p:grpSpPr>
          <a:xfrm>
            <a:off x="107504" y="102069"/>
            <a:ext cx="442982" cy="447291"/>
            <a:chOff x="2099842" y="1975504"/>
            <a:chExt cx="823123" cy="831130"/>
          </a:xfrm>
          <a:solidFill>
            <a:schemeClr val="bg1"/>
          </a:solidFill>
        </p:grpSpPr>
        <p:sp>
          <p:nvSpPr>
            <p:cNvPr id="20" name="等腰三角形 19"/>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descr="C:\Users\Administrator\Desktop\QQ截图202204141028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780179"/>
            <a:ext cx="3826040" cy="26556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3066" y="3529939"/>
            <a:ext cx="8257406" cy="1169551"/>
          </a:xfrm>
          <a:prstGeom prst="rect">
            <a:avLst/>
          </a:prstGeom>
          <a:noFill/>
        </p:spPr>
        <p:txBody>
          <a:bodyPr wrap="square" rtlCol="0">
            <a:spAutoFit/>
          </a:bodyPr>
          <a:lstStyle/>
          <a:p>
            <a:r>
              <a:rPr lang="en-US" altLang="zh-CN" sz="1400" dirty="0" smtClean="0">
                <a:latin typeface="微软雅黑" panose="020B0503020204020204" pitchFamily="34" charset="-122"/>
                <a:ea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rPr>
              <a:t>点击科技型中小企业服务网站</a:t>
            </a:r>
            <a:r>
              <a:rPr lang="en-US" altLang="zh-CN" sz="1400" dirty="0">
                <a:latin typeface="微软雅黑" panose="020B0503020204020204" pitchFamily="34" charset="-122"/>
                <a:ea typeface="微软雅黑" panose="020B0503020204020204" pitchFamily="34" charset="-122"/>
              </a:rPr>
              <a:t> </a:t>
            </a:r>
            <a:r>
              <a:rPr lang="en-US" altLang="zh-CN" sz="1400" dirty="0" smtClean="0">
                <a:latin typeface="微软雅黑" panose="020B0503020204020204" pitchFamily="34" charset="-122"/>
                <a:ea typeface="微软雅黑" panose="020B0503020204020204" pitchFamily="34" charset="-122"/>
              </a:rPr>
              <a:t>  </a:t>
            </a:r>
            <a:r>
              <a:rPr lang="en-US" altLang="zh-CN" sz="1400" dirty="0" smtClean="0">
                <a:latin typeface="微软雅黑" panose="020B0503020204020204" pitchFamily="34" charset="-122"/>
                <a:ea typeface="微软雅黑" panose="020B0503020204020204" pitchFamily="34" charset="-122"/>
                <a:hlinkClick r:id="rId4"/>
              </a:rPr>
              <a:t>http</a:t>
            </a:r>
            <a:r>
              <a:rPr lang="en-US" altLang="zh-CN" sz="1400" dirty="0">
                <a:latin typeface="微软雅黑" panose="020B0503020204020204" pitchFamily="34" charset="-122"/>
                <a:ea typeface="微软雅黑" panose="020B0503020204020204" pitchFamily="34" charset="-122"/>
                <a:hlinkClick r:id="rId4"/>
              </a:rPr>
              <a:t>://</a:t>
            </a:r>
            <a:r>
              <a:rPr lang="en-US" altLang="zh-CN" sz="1400" dirty="0" smtClean="0">
                <a:latin typeface="微软雅黑" panose="020B0503020204020204" pitchFamily="34" charset="-122"/>
                <a:ea typeface="微软雅黑" panose="020B0503020204020204" pitchFamily="34" charset="-122"/>
                <a:hlinkClick r:id="rId4"/>
              </a:rPr>
              <a:t>www.innofund.gov.cn/zxqyfw/index.shtml</a:t>
            </a:r>
            <a:endParaRPr lang="en-US" altLang="zh-CN" sz="1400" dirty="0" smtClean="0">
              <a:latin typeface="微软雅黑" panose="020B0503020204020204" pitchFamily="34" charset="-122"/>
              <a:ea typeface="微软雅黑" panose="020B0503020204020204" pitchFamily="34" charset="-122"/>
            </a:endParaRPr>
          </a:p>
          <a:p>
            <a:endParaRPr lang="en-US" altLang="zh-CN" sz="1400" noProof="1">
              <a:solidFill>
                <a:srgbClr val="FF0000"/>
              </a:solidFill>
              <a:latin typeface="微软雅黑" panose="020B0503020204020204" pitchFamily="34" charset="-122"/>
              <a:ea typeface="微软雅黑" panose="020B0503020204020204" pitchFamily="34" charset="-122"/>
              <a:sym typeface="+mn-ea"/>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火炬中心所有企业和个人用户的用户名和密码等</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账户信息</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均已同步至科技部政务服务平台，如您想</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了解</a:t>
            </a:r>
            <a:endParaRPr lang="en-US" altLang="zh-CN" sz="14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政务</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服务平台账号信息，请查看</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u="sng" dirty="0" smtClean="0">
                <a:solidFill>
                  <a:schemeClr val="bg1">
                    <a:lumMod val="50000"/>
                  </a:schemeClr>
                </a:solidFill>
                <a:latin typeface="微软雅黑" panose="020B0503020204020204" pitchFamily="34" charset="-122"/>
                <a:ea typeface="微软雅黑" panose="020B0503020204020204" pitchFamily="34" charset="-122"/>
              </a:rPr>
              <a:t>科技</a:t>
            </a:r>
            <a:r>
              <a:rPr lang="zh-CN" altLang="en-US" sz="1400" u="sng" dirty="0">
                <a:solidFill>
                  <a:schemeClr val="bg1">
                    <a:lumMod val="50000"/>
                  </a:schemeClr>
                </a:solidFill>
                <a:latin typeface="微软雅黑" panose="020B0503020204020204" pitchFamily="34" charset="-122"/>
                <a:ea typeface="微软雅黑" panose="020B0503020204020204" pitchFamily="34" charset="-122"/>
              </a:rPr>
              <a:t>部政务服务平台（个人</a:t>
            </a:r>
            <a:r>
              <a:rPr lang="en-US" altLang="zh-CN" sz="1400" u="sng"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u="sng" dirty="0">
                <a:solidFill>
                  <a:schemeClr val="bg1">
                    <a:lumMod val="50000"/>
                  </a:schemeClr>
                </a:solidFill>
                <a:latin typeface="微软雅黑" panose="020B0503020204020204" pitchFamily="34" charset="-122"/>
                <a:ea typeface="微软雅黑" panose="020B0503020204020204" pitchFamily="34" charset="-122"/>
              </a:rPr>
              <a:t>企业）账号检索</a:t>
            </a:r>
            <a:endParaRPr lang="en-US" altLang="zh-CN" sz="1400" u="sng" noProof="1">
              <a:solidFill>
                <a:schemeClr val="bg1">
                  <a:lumMod val="50000"/>
                </a:schemeClr>
              </a:solidFill>
              <a:latin typeface="微软雅黑" panose="020B0503020204020204" pitchFamily="34" charset="-122"/>
              <a:ea typeface="微软雅黑" panose="020B0503020204020204" pitchFamily="34" charset="-122"/>
              <a:sym typeface="+mn-ea"/>
            </a:endParaRPr>
          </a:p>
          <a:p>
            <a:endParaRPr lang="zh-CN" alt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2"/>
          <p:cNvSpPr txBox="1"/>
          <p:nvPr/>
        </p:nvSpPr>
        <p:spPr>
          <a:xfrm>
            <a:off x="539552" y="65842"/>
            <a:ext cx="7268220" cy="561692"/>
          </a:xfrm>
          <a:prstGeom prst="rect">
            <a:avLst/>
          </a:prstGeom>
          <a:noFill/>
        </p:spPr>
        <p:txBody>
          <a:bodyPr wrap="square" lIns="68580" tIns="34290" rIns="68580" bIns="3429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系统操作说明</a:t>
            </a:r>
          </a:p>
        </p:txBody>
      </p:sp>
      <p:grpSp>
        <p:nvGrpSpPr>
          <p:cNvPr id="19" name="组合 18"/>
          <p:cNvGrpSpPr/>
          <p:nvPr/>
        </p:nvGrpSpPr>
        <p:grpSpPr>
          <a:xfrm>
            <a:off x="107504" y="102069"/>
            <a:ext cx="442982" cy="447291"/>
            <a:chOff x="2099842" y="1975504"/>
            <a:chExt cx="823123" cy="831130"/>
          </a:xfrm>
          <a:solidFill>
            <a:schemeClr val="bg1"/>
          </a:solidFill>
        </p:grpSpPr>
        <p:sp>
          <p:nvSpPr>
            <p:cNvPr id="20" name="等腰三角形 19"/>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50" name="Picture 2" descr="C:\Users\Administrator\Desktop\微信截图_20220414102855.png"/>
          <p:cNvPicPr>
            <a:picLocks noChangeAspect="1" noChangeArrowheads="1"/>
          </p:cNvPicPr>
          <p:nvPr/>
        </p:nvPicPr>
        <p:blipFill rotWithShape="1">
          <a:blip r:embed="rId3">
            <a:extLst>
              <a:ext uri="{28A0092B-C50C-407E-A947-70E740481C1C}">
                <a14:useLocalDpi xmlns:a14="http://schemas.microsoft.com/office/drawing/2010/main" val="0"/>
              </a:ext>
            </a:extLst>
          </a:blip>
          <a:srcRect t="1947"/>
          <a:stretch/>
        </p:blipFill>
        <p:spPr bwMode="auto">
          <a:xfrm>
            <a:off x="899592" y="918271"/>
            <a:ext cx="7054086" cy="25664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74913" y="3507854"/>
            <a:ext cx="7369495" cy="861774"/>
          </a:xfrm>
          <a:prstGeom prst="rect">
            <a:avLst/>
          </a:prstGeom>
          <a:noFill/>
        </p:spPr>
        <p:txBody>
          <a:bodyPr wrap="square" rtlCol="0">
            <a:spAutoFit/>
          </a:bodyPr>
          <a:lstStyle/>
          <a:p>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点击</a:t>
            </a:r>
            <a:r>
              <a:rPr lang="zh-CN" altLang="en-US" sz="1400" dirty="0">
                <a:latin typeface="微软雅黑" panose="020B0503020204020204" pitchFamily="34" charset="-122"/>
                <a:ea typeface="微软雅黑" panose="020B0503020204020204" pitchFamily="34" charset="-122"/>
              </a:rPr>
              <a:t>用户</a:t>
            </a:r>
            <a:r>
              <a:rPr lang="zh-CN" altLang="en-US" sz="1400" dirty="0" smtClean="0">
                <a:latin typeface="微软雅黑" panose="020B0503020204020204" pitchFamily="34" charset="-122"/>
                <a:ea typeface="微软雅黑" panose="020B0503020204020204" pitchFamily="34" charset="-122"/>
              </a:rPr>
              <a:t>登录</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用户注册</a:t>
            </a:r>
            <a:endParaRPr lang="en-US" altLang="zh-CN" sz="1400" dirty="0" smtClean="0">
              <a:latin typeface="微软雅黑" panose="020B0503020204020204" pitchFamily="34" charset="-122"/>
              <a:ea typeface="微软雅黑" panose="020B0503020204020204" pitchFamily="34" charset="-122"/>
            </a:endParaRPr>
          </a:p>
          <a:p>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备注：建议企业使用</a:t>
            </a:r>
            <a:r>
              <a:rPr lang="zh-CN" altLang="en-US" sz="1400" dirty="0" smtClean="0">
                <a:solidFill>
                  <a:srgbClr val="FF0000"/>
                </a:solidFill>
                <a:latin typeface="微软雅黑" panose="020B0503020204020204" pitchFamily="34" charset="-122"/>
                <a:ea typeface="微软雅黑" panose="020B0503020204020204" pitchFamily="34" charset="-122"/>
              </a:rPr>
              <a:t>法人用户登录，</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可以</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查阅有关信息、申请或办理面向法人的服务事项、并且可以授权有关自然人用户进行代办。</a:t>
            </a:r>
          </a:p>
        </p:txBody>
      </p:sp>
    </p:spTree>
    <p:extLst>
      <p:ext uri="{BB962C8B-B14F-4D97-AF65-F5344CB8AC3E}">
        <p14:creationId xmlns:p14="http://schemas.microsoft.com/office/powerpoint/2010/main" val="1115574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2"/>
          <p:cNvSpPr txBox="1"/>
          <p:nvPr/>
        </p:nvSpPr>
        <p:spPr>
          <a:xfrm>
            <a:off x="539552" y="65842"/>
            <a:ext cx="7268220" cy="561692"/>
          </a:xfrm>
          <a:prstGeom prst="rect">
            <a:avLst/>
          </a:prstGeom>
          <a:noFill/>
        </p:spPr>
        <p:txBody>
          <a:bodyPr wrap="square" lIns="68580" tIns="34290" rIns="68580" bIns="3429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系统操作说明</a:t>
            </a:r>
          </a:p>
        </p:txBody>
      </p:sp>
      <p:grpSp>
        <p:nvGrpSpPr>
          <p:cNvPr id="19" name="组合 18"/>
          <p:cNvGrpSpPr/>
          <p:nvPr/>
        </p:nvGrpSpPr>
        <p:grpSpPr>
          <a:xfrm>
            <a:off x="107504" y="102069"/>
            <a:ext cx="442982" cy="447291"/>
            <a:chOff x="2099842" y="1975504"/>
            <a:chExt cx="823123" cy="831130"/>
          </a:xfrm>
          <a:solidFill>
            <a:schemeClr val="bg1"/>
          </a:solidFill>
        </p:grpSpPr>
        <p:sp>
          <p:nvSpPr>
            <p:cNvPr id="20" name="等腰三角形 19"/>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874913" y="3507854"/>
            <a:ext cx="7369495" cy="861774"/>
          </a:xfrm>
          <a:prstGeom prst="rect">
            <a:avLst/>
          </a:prstGeom>
          <a:noFill/>
        </p:spPr>
        <p:txBody>
          <a:bodyPr wrap="square" rtlCol="0">
            <a:spAutoFit/>
          </a:bodyPr>
          <a:lstStyle/>
          <a:p>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点击</a:t>
            </a:r>
            <a:r>
              <a:rPr lang="zh-CN" altLang="en-US" sz="1400" dirty="0">
                <a:latin typeface="微软雅黑" panose="020B0503020204020204" pitchFamily="34" charset="-122"/>
                <a:ea typeface="微软雅黑" panose="020B0503020204020204" pitchFamily="34" charset="-122"/>
              </a:rPr>
              <a:t>用户</a:t>
            </a:r>
            <a:r>
              <a:rPr lang="zh-CN" altLang="en-US" sz="1400" dirty="0" smtClean="0">
                <a:latin typeface="微软雅黑" panose="020B0503020204020204" pitchFamily="34" charset="-122"/>
                <a:ea typeface="微软雅黑" panose="020B0503020204020204" pitchFamily="34" charset="-122"/>
              </a:rPr>
              <a:t>登录</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用户注册</a:t>
            </a:r>
            <a:endParaRPr lang="en-US" altLang="zh-CN" sz="1400" dirty="0" smtClean="0">
              <a:latin typeface="微软雅黑" panose="020B0503020204020204" pitchFamily="34" charset="-122"/>
              <a:ea typeface="微软雅黑" panose="020B0503020204020204" pitchFamily="34" charset="-122"/>
            </a:endParaRPr>
          </a:p>
          <a:p>
            <a:endParaRPr lang="en-US" altLang="zh-CN" sz="8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备注：建议企业使用</a:t>
            </a:r>
            <a:r>
              <a:rPr lang="zh-CN" altLang="en-US" sz="1400" dirty="0" smtClean="0">
                <a:solidFill>
                  <a:srgbClr val="FF0000"/>
                </a:solidFill>
                <a:latin typeface="微软雅黑" panose="020B0503020204020204" pitchFamily="34" charset="-122"/>
                <a:ea typeface="微软雅黑" panose="020B0503020204020204" pitchFamily="34" charset="-122"/>
              </a:rPr>
              <a:t>法人用户登录，</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可以</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查阅有关信息、申请或办理面向法人的服务事项、并且可以授权有关自然人用户进行代办。</a:t>
            </a:r>
          </a:p>
        </p:txBody>
      </p:sp>
      <p:pic>
        <p:nvPicPr>
          <p:cNvPr id="3074" name="Picture 2" descr="C:\Users\Administrator\Desktop\QQ截图202204141029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174" y="771550"/>
            <a:ext cx="4698082" cy="265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099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2708672" cy="5143500"/>
          </a:xfrm>
          <a:prstGeom prst="rect">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文本框 5"/>
          <p:cNvSpPr txBox="1"/>
          <p:nvPr/>
        </p:nvSpPr>
        <p:spPr>
          <a:xfrm>
            <a:off x="756034" y="1984950"/>
            <a:ext cx="1196609" cy="623248"/>
          </a:xfrm>
          <a:prstGeom prst="rect">
            <a:avLst/>
          </a:prstGeom>
          <a:noFill/>
        </p:spPr>
        <p:txBody>
          <a:bodyPr wrap="square" lIns="68580" tIns="34290" rIns="68580" bIns="34290"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目录</a:t>
            </a:r>
          </a:p>
        </p:txBody>
      </p:sp>
      <p:grpSp>
        <p:nvGrpSpPr>
          <p:cNvPr id="23" name="组合 22"/>
          <p:cNvGrpSpPr/>
          <p:nvPr/>
        </p:nvGrpSpPr>
        <p:grpSpPr>
          <a:xfrm>
            <a:off x="1880272" y="2071696"/>
            <a:ext cx="349016" cy="352411"/>
            <a:chOff x="2099842" y="1975504"/>
            <a:chExt cx="823123" cy="831130"/>
          </a:xfrm>
          <a:solidFill>
            <a:schemeClr val="bg1"/>
          </a:solidFill>
        </p:grpSpPr>
        <p:sp>
          <p:nvSpPr>
            <p:cNvPr id="24" name="等腰三角形 23"/>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a:extLst>
              <a:ext uri="{FF2B5EF4-FFF2-40B4-BE49-F238E27FC236}">
                <a16:creationId xmlns:a16="http://schemas.microsoft.com/office/drawing/2014/main" xmlns="" id="{EFF1ABC2-52BA-4E77-9B9E-197A019C3D35}"/>
              </a:ext>
            </a:extLst>
          </p:cNvPr>
          <p:cNvGrpSpPr/>
          <p:nvPr/>
        </p:nvGrpSpPr>
        <p:grpSpPr>
          <a:xfrm>
            <a:off x="3223113" y="1063665"/>
            <a:ext cx="5453343" cy="3016170"/>
            <a:chOff x="3439137" y="627534"/>
            <a:chExt cx="5453343" cy="3016170"/>
          </a:xfrm>
        </p:grpSpPr>
        <p:sp>
          <p:nvSpPr>
            <p:cNvPr id="8" name="等腰三角形 7"/>
            <p:cNvSpPr/>
            <p:nvPr/>
          </p:nvSpPr>
          <p:spPr>
            <a:xfrm rot="5400000" flipH="1">
              <a:off x="3413911" y="677280"/>
              <a:ext cx="389541" cy="339089"/>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文本框 14"/>
            <p:cNvSpPr txBox="1"/>
            <p:nvPr/>
          </p:nvSpPr>
          <p:spPr>
            <a:xfrm>
              <a:off x="3964073" y="627534"/>
              <a:ext cx="1449371" cy="438582"/>
            </a:xfrm>
            <a:prstGeom prst="rect">
              <a:avLst/>
            </a:prstGeom>
            <a:noFill/>
          </p:spPr>
          <p:txBody>
            <a:bodyPr wrap="square" lIns="68580" tIns="34290" rIns="68580" bIns="34290" rtlCol="0">
              <a:spAutoFit/>
            </a:bodyPr>
            <a:lstStyle/>
            <a:p>
              <a:r>
                <a:rPr lang="zh-CN" altLang="en-US" sz="2400" b="1" dirty="0">
                  <a:solidFill>
                    <a:srgbClr val="595E64"/>
                  </a:solidFill>
                  <a:latin typeface="微软雅黑" panose="020B0503020204020204" pitchFamily="34" charset="-122"/>
                  <a:ea typeface="微软雅黑" panose="020B0503020204020204" pitchFamily="34" charset="-122"/>
                </a:rPr>
                <a:t>第一部分</a:t>
              </a:r>
            </a:p>
          </p:txBody>
        </p:sp>
        <p:sp>
          <p:nvSpPr>
            <p:cNvPr id="19" name="文本框 18"/>
            <p:cNvSpPr txBox="1"/>
            <p:nvPr/>
          </p:nvSpPr>
          <p:spPr>
            <a:xfrm>
              <a:off x="5413442" y="650616"/>
              <a:ext cx="3479038" cy="392415"/>
            </a:xfrm>
            <a:prstGeom prst="rect">
              <a:avLst/>
            </a:prstGeom>
            <a:noFill/>
          </p:spPr>
          <p:txBody>
            <a:bodyPr wrap="square" lIns="68580" tIns="34290" rIns="68580" bIns="34290" rtlCol="0">
              <a:spAutoFit/>
            </a:bodyPr>
            <a:lstStyle/>
            <a:p>
              <a:r>
                <a:rPr lang="zh-CN" altLang="en-US" sz="2100" dirty="0">
                  <a:solidFill>
                    <a:srgbClr val="595E64"/>
                  </a:solidFill>
                  <a:latin typeface="微软雅黑" panose="020B0503020204020204" pitchFamily="34" charset="-122"/>
                  <a:ea typeface="微软雅黑" panose="020B0503020204020204" pitchFamily="34" charset="-122"/>
                </a:rPr>
                <a:t>政策依据、流程及优惠政策</a:t>
              </a:r>
            </a:p>
          </p:txBody>
        </p:sp>
        <p:sp>
          <p:nvSpPr>
            <p:cNvPr id="16" name="文本框 15"/>
            <p:cNvSpPr txBox="1"/>
            <p:nvPr/>
          </p:nvSpPr>
          <p:spPr>
            <a:xfrm>
              <a:off x="3964073" y="1486730"/>
              <a:ext cx="1449371" cy="438582"/>
            </a:xfrm>
            <a:prstGeom prst="rect">
              <a:avLst/>
            </a:prstGeom>
            <a:noFill/>
          </p:spPr>
          <p:txBody>
            <a:bodyPr wrap="square" lIns="68580" tIns="34290" rIns="68580" bIns="34290" rtlCol="0">
              <a:spAutoFit/>
            </a:bodyPr>
            <a:lstStyle/>
            <a:p>
              <a:r>
                <a:rPr lang="zh-CN" altLang="en-US" sz="2400" b="1" dirty="0">
                  <a:solidFill>
                    <a:srgbClr val="595E64"/>
                  </a:solidFill>
                  <a:latin typeface="微软雅黑" panose="020B0503020204020204" pitchFamily="34" charset="-122"/>
                  <a:ea typeface="微软雅黑" panose="020B0503020204020204" pitchFamily="34" charset="-122"/>
                </a:rPr>
                <a:t>第二部分</a:t>
              </a:r>
            </a:p>
          </p:txBody>
        </p:sp>
        <p:sp>
          <p:nvSpPr>
            <p:cNvPr id="20" name="文本框 19"/>
            <p:cNvSpPr txBox="1"/>
            <p:nvPr/>
          </p:nvSpPr>
          <p:spPr>
            <a:xfrm>
              <a:off x="5413444" y="1509813"/>
              <a:ext cx="2902972" cy="392415"/>
            </a:xfrm>
            <a:prstGeom prst="rect">
              <a:avLst/>
            </a:prstGeom>
            <a:noFill/>
          </p:spPr>
          <p:txBody>
            <a:bodyPr wrap="square" lIns="68580" tIns="34290" rIns="68580" bIns="34290" rtlCol="0">
              <a:spAutoFit/>
            </a:bodyPr>
            <a:lstStyle/>
            <a:p>
              <a:r>
                <a:rPr lang="zh-CN" altLang="en-US" sz="2100" dirty="0">
                  <a:solidFill>
                    <a:srgbClr val="595E64"/>
                  </a:solidFill>
                  <a:latin typeface="微软雅黑" panose="020B0503020204020204" pitchFamily="34" charset="-122"/>
                  <a:ea typeface="微软雅黑" panose="020B0503020204020204" pitchFamily="34" charset="-122"/>
                </a:rPr>
                <a:t>评价标准、评分条件</a:t>
              </a:r>
            </a:p>
          </p:txBody>
        </p:sp>
        <p:sp>
          <p:nvSpPr>
            <p:cNvPr id="27" name="等腰三角形 26"/>
            <p:cNvSpPr/>
            <p:nvPr/>
          </p:nvSpPr>
          <p:spPr>
            <a:xfrm rot="5400000" flipH="1">
              <a:off x="3413911" y="1536476"/>
              <a:ext cx="389541" cy="339089"/>
            </a:xfrm>
            <a:prstGeom prst="triangle">
              <a:avLst/>
            </a:prstGeom>
            <a:solidFill>
              <a:srgbClr val="93B78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文本框 16"/>
            <p:cNvSpPr txBox="1"/>
            <p:nvPr/>
          </p:nvSpPr>
          <p:spPr>
            <a:xfrm>
              <a:off x="3964073" y="2345926"/>
              <a:ext cx="1449371" cy="438582"/>
            </a:xfrm>
            <a:prstGeom prst="rect">
              <a:avLst/>
            </a:prstGeom>
            <a:noFill/>
          </p:spPr>
          <p:txBody>
            <a:bodyPr wrap="square" lIns="68580" tIns="34290" rIns="68580" bIns="34290" rtlCol="0">
              <a:spAutoFit/>
            </a:bodyPr>
            <a:lstStyle/>
            <a:p>
              <a:r>
                <a:rPr lang="zh-CN" altLang="en-US" sz="2400" b="1" dirty="0">
                  <a:solidFill>
                    <a:srgbClr val="595E64"/>
                  </a:solidFill>
                  <a:latin typeface="微软雅黑" panose="020B0503020204020204" pitchFamily="34" charset="-122"/>
                  <a:ea typeface="微软雅黑" panose="020B0503020204020204" pitchFamily="34" charset="-122"/>
                </a:rPr>
                <a:t>第三部分</a:t>
              </a:r>
            </a:p>
          </p:txBody>
        </p:sp>
        <p:sp>
          <p:nvSpPr>
            <p:cNvPr id="21" name="文本框 20"/>
            <p:cNvSpPr txBox="1"/>
            <p:nvPr/>
          </p:nvSpPr>
          <p:spPr>
            <a:xfrm>
              <a:off x="5413444" y="2369010"/>
              <a:ext cx="2115767" cy="392415"/>
            </a:xfrm>
            <a:prstGeom prst="rect">
              <a:avLst/>
            </a:prstGeom>
            <a:noFill/>
          </p:spPr>
          <p:txBody>
            <a:bodyPr wrap="square" lIns="68580" tIns="34290" rIns="68580" bIns="34290" rtlCol="0">
              <a:spAutoFit/>
            </a:bodyPr>
            <a:lstStyle/>
            <a:p>
              <a:r>
                <a:rPr lang="zh-CN" altLang="en-US" sz="2100" dirty="0">
                  <a:solidFill>
                    <a:srgbClr val="595E64"/>
                  </a:solidFill>
                  <a:latin typeface="微软雅黑" panose="020B0503020204020204" pitchFamily="34" charset="-122"/>
                  <a:ea typeface="微软雅黑" panose="020B0503020204020204" pitchFamily="34" charset="-122"/>
                </a:rPr>
                <a:t>系统操作说明</a:t>
              </a:r>
            </a:p>
          </p:txBody>
        </p:sp>
        <p:sp>
          <p:nvSpPr>
            <p:cNvPr id="29" name="等腰三角形 28"/>
            <p:cNvSpPr/>
            <p:nvPr/>
          </p:nvSpPr>
          <p:spPr>
            <a:xfrm rot="5400000" flipH="1">
              <a:off x="3413911" y="2395672"/>
              <a:ext cx="389541" cy="339089"/>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文本框 17"/>
            <p:cNvSpPr txBox="1"/>
            <p:nvPr/>
          </p:nvSpPr>
          <p:spPr>
            <a:xfrm>
              <a:off x="3964073" y="3205122"/>
              <a:ext cx="1449371" cy="438582"/>
            </a:xfrm>
            <a:prstGeom prst="rect">
              <a:avLst/>
            </a:prstGeom>
            <a:noFill/>
          </p:spPr>
          <p:txBody>
            <a:bodyPr wrap="square" lIns="68580" tIns="34290" rIns="68580" bIns="34290" rtlCol="0">
              <a:spAutoFit/>
            </a:bodyPr>
            <a:lstStyle/>
            <a:p>
              <a:r>
                <a:rPr lang="zh-CN" altLang="en-US" sz="2400" b="1" dirty="0">
                  <a:solidFill>
                    <a:srgbClr val="595E64"/>
                  </a:solidFill>
                  <a:latin typeface="微软雅黑" panose="020B0503020204020204" pitchFamily="34" charset="-122"/>
                  <a:ea typeface="微软雅黑" panose="020B0503020204020204" pitchFamily="34" charset="-122"/>
                </a:rPr>
                <a:t>第四部分</a:t>
              </a:r>
            </a:p>
          </p:txBody>
        </p:sp>
        <p:sp>
          <p:nvSpPr>
            <p:cNvPr id="22" name="文本框 21"/>
            <p:cNvSpPr txBox="1"/>
            <p:nvPr/>
          </p:nvSpPr>
          <p:spPr>
            <a:xfrm>
              <a:off x="5413444" y="3228207"/>
              <a:ext cx="3118996" cy="392415"/>
            </a:xfrm>
            <a:prstGeom prst="rect">
              <a:avLst/>
            </a:prstGeom>
            <a:noFill/>
          </p:spPr>
          <p:txBody>
            <a:bodyPr wrap="square" lIns="68580" tIns="34290" rIns="68580" bIns="34290" rtlCol="0">
              <a:spAutoFit/>
            </a:bodyPr>
            <a:lstStyle/>
            <a:p>
              <a:r>
                <a:rPr lang="zh-CN" altLang="en-US" sz="2100" dirty="0">
                  <a:solidFill>
                    <a:srgbClr val="595E64"/>
                  </a:solidFill>
                  <a:latin typeface="微软雅黑" panose="020B0503020204020204" pitchFamily="34" charset="-122"/>
                  <a:ea typeface="微软雅黑" panose="020B0503020204020204" pitchFamily="34" charset="-122"/>
                </a:rPr>
                <a:t>企业填报常见退回原因</a:t>
              </a:r>
            </a:p>
          </p:txBody>
        </p:sp>
        <p:sp>
          <p:nvSpPr>
            <p:cNvPr id="30" name="等腰三角形 29"/>
            <p:cNvSpPr/>
            <p:nvPr/>
          </p:nvSpPr>
          <p:spPr>
            <a:xfrm rot="5400000" flipH="1">
              <a:off x="3413911" y="3254868"/>
              <a:ext cx="389541" cy="339089"/>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Tree>
    <p:extLst>
      <p:ext uri="{BB962C8B-B14F-4D97-AF65-F5344CB8AC3E}">
        <p14:creationId xmlns:p14="http://schemas.microsoft.com/office/powerpoint/2010/main" val="1198048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Desktop\QQ截图20220414103109.jpg"/>
          <p:cNvPicPr>
            <a:picLocks noChangeAspect="1" noChangeArrowheads="1"/>
          </p:cNvPicPr>
          <p:nvPr/>
        </p:nvPicPr>
        <p:blipFill rotWithShape="1">
          <a:blip r:embed="rId3">
            <a:extLst>
              <a:ext uri="{28A0092B-C50C-407E-A947-70E740481C1C}">
                <a14:useLocalDpi xmlns:a14="http://schemas.microsoft.com/office/drawing/2010/main" val="0"/>
              </a:ext>
            </a:extLst>
          </a:blip>
          <a:srcRect l="1192" t="1636" r="980"/>
          <a:stretch/>
        </p:blipFill>
        <p:spPr bwMode="auto">
          <a:xfrm>
            <a:off x="1989315" y="751385"/>
            <a:ext cx="5174973" cy="3116509"/>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22"/>
          <p:cNvSpPr txBox="1"/>
          <p:nvPr/>
        </p:nvSpPr>
        <p:spPr>
          <a:xfrm>
            <a:off x="539552" y="65842"/>
            <a:ext cx="7268220" cy="561692"/>
          </a:xfrm>
          <a:prstGeom prst="rect">
            <a:avLst/>
          </a:prstGeom>
          <a:noFill/>
        </p:spPr>
        <p:txBody>
          <a:bodyPr wrap="square" lIns="68580" tIns="34290" rIns="68580" bIns="3429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系统操作说明</a:t>
            </a:r>
          </a:p>
        </p:txBody>
      </p:sp>
      <p:grpSp>
        <p:nvGrpSpPr>
          <p:cNvPr id="19" name="组合 18"/>
          <p:cNvGrpSpPr/>
          <p:nvPr/>
        </p:nvGrpSpPr>
        <p:grpSpPr>
          <a:xfrm>
            <a:off x="107504" y="102069"/>
            <a:ext cx="442982" cy="447291"/>
            <a:chOff x="2099842" y="1975504"/>
            <a:chExt cx="823123" cy="831130"/>
          </a:xfrm>
          <a:solidFill>
            <a:schemeClr val="bg1"/>
          </a:solidFill>
        </p:grpSpPr>
        <p:sp>
          <p:nvSpPr>
            <p:cNvPr id="20" name="等腰三角形 19"/>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a16="http://schemas.microsoft.com/office/drawing/2014/main" xmlns="" id="{F09B01B8-8790-45C0-95BC-8119BCCD401D}"/>
              </a:ext>
            </a:extLst>
          </p:cNvPr>
          <p:cNvSpPr/>
          <p:nvPr/>
        </p:nvSpPr>
        <p:spPr>
          <a:xfrm>
            <a:off x="938664" y="3579862"/>
            <a:ext cx="6585664" cy="738664"/>
          </a:xfrm>
          <a:prstGeom prst="rect">
            <a:avLst/>
          </a:prstGeom>
        </p:spPr>
        <p:txBody>
          <a:bodyPr wrap="square">
            <a:spAutoFit/>
          </a:bodyPr>
          <a:lstStyle/>
          <a:p>
            <a:pPr algn="just" defTabSz="914377">
              <a:lnSpc>
                <a:spcPct val="150000"/>
              </a:lnSpc>
              <a:defRPr/>
            </a:pPr>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选择服务事项“科技型中小企业评价”，点击“办理入口”</a:t>
            </a:r>
            <a:endParaRPr lang="en-US" altLang="zh-CN" sz="1400" dirty="0" smtClean="0">
              <a:latin typeface="微软雅黑" panose="020B0503020204020204" pitchFamily="34" charset="-122"/>
              <a:ea typeface="微软雅黑" panose="020B0503020204020204" pitchFamily="34" charset="-122"/>
            </a:endParaRPr>
          </a:p>
          <a:p>
            <a:pPr algn="just" defTabSz="914377">
              <a:lnSpc>
                <a:spcPct val="150000"/>
              </a:lnSpc>
              <a:defRPr/>
            </a:pPr>
            <a:r>
              <a:rPr lang="zh-CN" altLang="en-US" sz="1400" noProof="1" smtClean="0">
                <a:solidFill>
                  <a:schemeClr val="bg1">
                    <a:lumMod val="50000"/>
                  </a:schemeClr>
                </a:solidFill>
                <a:latin typeface="微软雅黑" panose="020B0503020204020204" pitchFamily="34" charset="-122"/>
                <a:ea typeface="微软雅黑" panose="020B0503020204020204" pitchFamily="34" charset="-122"/>
                <a:sym typeface="+mn-ea"/>
              </a:rPr>
              <a:t>系统登录成功后，选择“科技型中小企业评价”</a:t>
            </a:r>
            <a:r>
              <a:rPr lang="zh-CN" altLang="en-US" sz="1400" noProof="1">
                <a:solidFill>
                  <a:schemeClr val="bg1">
                    <a:lumMod val="50000"/>
                  </a:schemeClr>
                </a:solidFill>
                <a:latin typeface="微软雅黑" panose="020B0503020204020204" pitchFamily="34" charset="-122"/>
                <a:ea typeface="微软雅黑" panose="020B0503020204020204" pitchFamily="34" charset="-122"/>
                <a:sym typeface="+mn-ea"/>
              </a:rPr>
              <a:t>，点击</a:t>
            </a:r>
            <a:r>
              <a:rPr lang="zh-CN" altLang="en-US" sz="1400" noProof="1" smtClean="0">
                <a:solidFill>
                  <a:schemeClr val="bg1">
                    <a:lumMod val="50000"/>
                  </a:schemeClr>
                </a:solidFill>
                <a:latin typeface="微软雅黑" panose="020B0503020204020204" pitchFamily="34" charset="-122"/>
                <a:ea typeface="微软雅黑" panose="020B0503020204020204" pitchFamily="34" charset="-122"/>
                <a:sym typeface="+mn-ea"/>
              </a:rPr>
              <a:t>“办理入口”</a:t>
            </a:r>
            <a:endParaRPr lang="en-US" altLang="zh-CN" sz="1400" noProof="1">
              <a:solidFill>
                <a:schemeClr val="bg1">
                  <a:lumMod val="50000"/>
                </a:schemeClr>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2858176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35491FF0-E5F9-4433-9C49-CC75FCC1A6E3}"/>
              </a:ext>
            </a:extLst>
          </p:cNvPr>
          <p:cNvSpPr/>
          <p:nvPr/>
        </p:nvSpPr>
        <p:spPr>
          <a:xfrm>
            <a:off x="382031" y="2139702"/>
            <a:ext cx="8454714" cy="415498"/>
          </a:xfrm>
          <a:prstGeom prst="rect">
            <a:avLst/>
          </a:prstGeom>
        </p:spPr>
        <p:txBody>
          <a:bodyPr wrap="square">
            <a:spAutoFit/>
          </a:bodyPr>
          <a:lstStyle/>
          <a:p>
            <a:pPr algn="just" defTabSz="914377">
              <a:lnSpc>
                <a:spcPct val="150000"/>
              </a:lnSpc>
              <a:defRPr/>
            </a:pPr>
            <a:r>
              <a:rPr lang="en-US" altLang="zh-CN" sz="1400" noProof="1" smtClean="0">
                <a:solidFill>
                  <a:schemeClr val="bg1">
                    <a:lumMod val="50000"/>
                  </a:schemeClr>
                </a:solidFill>
                <a:latin typeface="微软雅黑" panose="020B0503020204020204" pitchFamily="34" charset="-122"/>
                <a:ea typeface="微软雅黑" panose="020B0503020204020204" pitchFamily="34" charset="-122"/>
                <a:sym typeface="+mn-ea"/>
              </a:rPr>
              <a:t>1.</a:t>
            </a:r>
            <a:r>
              <a:rPr lang="zh-CN" altLang="en-US" sz="1400" noProof="1" smtClean="0">
                <a:solidFill>
                  <a:schemeClr val="bg1">
                    <a:lumMod val="50000"/>
                  </a:schemeClr>
                </a:solidFill>
                <a:latin typeface="微软雅黑" panose="020B0503020204020204" pitchFamily="34" charset="-122"/>
                <a:ea typeface="微软雅黑" panose="020B0503020204020204" pitchFamily="34" charset="-122"/>
                <a:sym typeface="+mn-ea"/>
              </a:rPr>
              <a:t> 选择</a:t>
            </a:r>
            <a:r>
              <a:rPr lang="zh-CN" altLang="en-US" sz="1400" noProof="1">
                <a:solidFill>
                  <a:schemeClr val="bg1">
                    <a:lumMod val="50000"/>
                  </a:schemeClr>
                </a:solidFill>
                <a:latin typeface="微软雅黑" panose="020B0503020204020204" pitchFamily="34" charset="-122"/>
                <a:ea typeface="微软雅黑" panose="020B0503020204020204" pitchFamily="34" charset="-122"/>
                <a:sym typeface="+mn-ea"/>
              </a:rPr>
              <a:t>“评价信息”，点击“新增评价信息表”，按要求在线填报</a:t>
            </a:r>
            <a:r>
              <a:rPr lang="en-US" altLang="zh-CN" sz="1400" noProof="1">
                <a:solidFill>
                  <a:schemeClr val="bg1">
                    <a:lumMod val="50000"/>
                  </a:schemeClr>
                </a:solidFill>
                <a:latin typeface="微软雅黑" panose="020B0503020204020204" pitchFamily="34" charset="-122"/>
                <a:ea typeface="微软雅黑" panose="020B0503020204020204" pitchFamily="34" charset="-122"/>
                <a:sym typeface="+mn-ea"/>
              </a:rPr>
              <a:t>《</a:t>
            </a:r>
            <a:r>
              <a:rPr lang="zh-CN" altLang="en-US" sz="1400" noProof="1">
                <a:solidFill>
                  <a:schemeClr val="bg1">
                    <a:lumMod val="50000"/>
                  </a:schemeClr>
                </a:solidFill>
                <a:latin typeface="微软雅黑" panose="020B0503020204020204" pitchFamily="34" charset="-122"/>
                <a:ea typeface="微软雅黑" panose="020B0503020204020204" pitchFamily="34" charset="-122"/>
                <a:sym typeface="+mn-ea"/>
              </a:rPr>
              <a:t>科技型中小企业信息表</a:t>
            </a:r>
            <a:r>
              <a:rPr lang="en-US" altLang="zh-CN" sz="1400" noProof="1">
                <a:solidFill>
                  <a:schemeClr val="bg1">
                    <a:lumMod val="50000"/>
                  </a:schemeClr>
                </a:solidFill>
                <a:latin typeface="微软雅黑" panose="020B0503020204020204" pitchFamily="34" charset="-122"/>
                <a:ea typeface="微软雅黑" panose="020B0503020204020204" pitchFamily="34" charset="-122"/>
                <a:sym typeface="+mn-ea"/>
              </a:rPr>
              <a:t>》</a:t>
            </a:r>
            <a:r>
              <a:rPr lang="zh-CN" altLang="en-US" sz="1400" noProof="1" smtClean="0">
                <a:solidFill>
                  <a:schemeClr val="bg1">
                    <a:lumMod val="50000"/>
                  </a:schemeClr>
                </a:solidFill>
                <a:latin typeface="微软雅黑" panose="020B0503020204020204" pitchFamily="34" charset="-122"/>
                <a:ea typeface="微软雅黑" panose="020B0503020204020204" pitchFamily="34" charset="-122"/>
                <a:sym typeface="+mn-ea"/>
              </a:rPr>
              <a:t>。</a:t>
            </a:r>
            <a:endParaRPr lang="en-US" altLang="zh-CN" sz="1400" noProof="1">
              <a:solidFill>
                <a:schemeClr val="bg1">
                  <a:lumMod val="50000"/>
                </a:schemeClr>
              </a:solidFill>
              <a:latin typeface="微软雅黑" panose="020B0503020204020204" pitchFamily="34" charset="-122"/>
              <a:ea typeface="微软雅黑" panose="020B0503020204020204" pitchFamily="34" charset="-122"/>
              <a:sym typeface="+mn-ea"/>
            </a:endParaRPr>
          </a:p>
        </p:txBody>
      </p:sp>
      <p:sp>
        <p:nvSpPr>
          <p:cNvPr id="4" name="文本框 22">
            <a:extLst>
              <a:ext uri="{FF2B5EF4-FFF2-40B4-BE49-F238E27FC236}">
                <a16:creationId xmlns:a16="http://schemas.microsoft.com/office/drawing/2014/main" xmlns="" id="{8803EAF1-4D9C-4067-A254-FA38E43B44A1}"/>
              </a:ext>
            </a:extLst>
          </p:cNvPr>
          <p:cNvSpPr txBox="1"/>
          <p:nvPr/>
        </p:nvSpPr>
        <p:spPr>
          <a:xfrm>
            <a:off x="539552" y="65842"/>
            <a:ext cx="7268220" cy="561692"/>
          </a:xfrm>
          <a:prstGeom prst="rect">
            <a:avLst/>
          </a:prstGeom>
          <a:noFill/>
        </p:spPr>
        <p:txBody>
          <a:bodyPr wrap="square" lIns="68580" tIns="34290" rIns="68580" bIns="3429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系统操作说明</a:t>
            </a:r>
          </a:p>
        </p:txBody>
      </p:sp>
      <p:grpSp>
        <p:nvGrpSpPr>
          <p:cNvPr id="5" name="组合 4">
            <a:extLst>
              <a:ext uri="{FF2B5EF4-FFF2-40B4-BE49-F238E27FC236}">
                <a16:creationId xmlns:a16="http://schemas.microsoft.com/office/drawing/2014/main" xmlns="" id="{9C084F62-404B-48C1-9EFB-0705F1FFA031}"/>
              </a:ext>
            </a:extLst>
          </p:cNvPr>
          <p:cNvGrpSpPr/>
          <p:nvPr/>
        </p:nvGrpSpPr>
        <p:grpSpPr>
          <a:xfrm>
            <a:off x="107504" y="102069"/>
            <a:ext cx="442982" cy="447291"/>
            <a:chOff x="2099842" y="1975504"/>
            <a:chExt cx="823123" cy="831130"/>
          </a:xfrm>
          <a:solidFill>
            <a:schemeClr val="bg1"/>
          </a:solidFill>
        </p:grpSpPr>
        <p:sp>
          <p:nvSpPr>
            <p:cNvPr id="6" name="等腰三角形 5">
              <a:extLst>
                <a:ext uri="{FF2B5EF4-FFF2-40B4-BE49-F238E27FC236}">
                  <a16:creationId xmlns:a16="http://schemas.microsoft.com/office/drawing/2014/main" xmlns="" id="{B129E217-D480-43F8-B5D0-C1E878BB25FD}"/>
                </a:ext>
              </a:extLst>
            </p:cNvPr>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xmlns="" id="{4771E928-5F3E-47FF-9AF1-228CC7D0A242}"/>
                </a:ext>
              </a:extLst>
            </p:cNvPr>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a:extLst>
                <a:ext uri="{FF2B5EF4-FFF2-40B4-BE49-F238E27FC236}">
                  <a16:creationId xmlns:a16="http://schemas.microsoft.com/office/drawing/2014/main" xmlns="" id="{0894BBB1-6343-4A70-B192-5DCAE56F4558}"/>
                </a:ext>
              </a:extLst>
            </p:cNvPr>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22" name="Picture 2" descr="C:\Users\Administrator\Desktop\QQ截图2022041410323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6400"/>
          <a:stretch/>
        </p:blipFill>
        <p:spPr bwMode="auto">
          <a:xfrm>
            <a:off x="382032" y="874841"/>
            <a:ext cx="7146908" cy="12648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dministrator\Desktop\QQ截图202204141134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 t="50000" r="952"/>
          <a:stretch/>
        </p:blipFill>
        <p:spPr bwMode="auto">
          <a:xfrm>
            <a:off x="440464" y="2787774"/>
            <a:ext cx="7083864" cy="1101815"/>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a16="http://schemas.microsoft.com/office/drawing/2014/main" xmlns="" id="{35491FF0-E5F9-4433-9C49-CC75FCC1A6E3}"/>
              </a:ext>
            </a:extLst>
          </p:cNvPr>
          <p:cNvSpPr/>
          <p:nvPr/>
        </p:nvSpPr>
        <p:spPr>
          <a:xfrm>
            <a:off x="404906" y="3939902"/>
            <a:ext cx="8454714" cy="415498"/>
          </a:xfrm>
          <a:prstGeom prst="rect">
            <a:avLst/>
          </a:prstGeom>
        </p:spPr>
        <p:txBody>
          <a:bodyPr wrap="square">
            <a:spAutoFit/>
          </a:bodyPr>
          <a:lstStyle/>
          <a:p>
            <a:pPr algn="just" defTabSz="914377">
              <a:lnSpc>
                <a:spcPct val="150000"/>
              </a:lnSpc>
              <a:defRPr/>
            </a:pPr>
            <a:r>
              <a:rPr lang="en-US" altLang="zh-CN" sz="1400" noProof="1" smtClean="0">
                <a:solidFill>
                  <a:schemeClr val="bg1">
                    <a:lumMod val="50000"/>
                  </a:schemeClr>
                </a:solidFill>
                <a:latin typeface="微软雅黑" panose="020B0503020204020204" pitchFamily="34" charset="-122"/>
                <a:ea typeface="微软雅黑" panose="020B0503020204020204" pitchFamily="34" charset="-122"/>
                <a:sym typeface="+mn-ea"/>
              </a:rPr>
              <a:t>2.</a:t>
            </a:r>
            <a:r>
              <a:rPr lang="zh-CN" altLang="en-US" sz="1400" noProof="1" smtClean="0">
                <a:solidFill>
                  <a:schemeClr val="bg1">
                    <a:lumMod val="50000"/>
                  </a:schemeClr>
                </a:solidFill>
                <a:latin typeface="微软雅黑" panose="020B0503020204020204" pitchFamily="34" charset="-122"/>
                <a:ea typeface="微软雅黑" panose="020B0503020204020204" pitchFamily="34" charset="-122"/>
                <a:sym typeface="+mn-ea"/>
              </a:rPr>
              <a:t> 完善资料后，第一步点击“保存”，第二步点击“自评”</a:t>
            </a:r>
            <a:r>
              <a:rPr lang="zh-CN" altLang="en-US" sz="1400" noProof="1">
                <a:solidFill>
                  <a:schemeClr val="bg1">
                    <a:lumMod val="50000"/>
                  </a:schemeClr>
                </a:solidFill>
                <a:latin typeface="微软雅黑" panose="020B0503020204020204" pitchFamily="34" charset="-122"/>
                <a:ea typeface="微软雅黑" panose="020B0503020204020204" pitchFamily="34" charset="-122"/>
                <a:sym typeface="+mn-ea"/>
              </a:rPr>
              <a:t>，按</a:t>
            </a:r>
            <a:r>
              <a:rPr lang="zh-CN" altLang="en-US" sz="1400" noProof="1" smtClean="0">
                <a:solidFill>
                  <a:schemeClr val="bg1">
                    <a:lumMod val="50000"/>
                  </a:schemeClr>
                </a:solidFill>
                <a:latin typeface="微软雅黑" panose="020B0503020204020204" pitchFamily="34" charset="-122"/>
                <a:ea typeface="微软雅黑" panose="020B0503020204020204" pitchFamily="34" charset="-122"/>
                <a:sym typeface="+mn-ea"/>
              </a:rPr>
              <a:t>要求提交</a:t>
            </a:r>
            <a:r>
              <a:rPr lang="en-US" altLang="zh-CN" sz="1400" noProof="1" smtClean="0">
                <a:solidFill>
                  <a:schemeClr val="bg1">
                    <a:lumMod val="50000"/>
                  </a:schemeClr>
                </a:solidFill>
                <a:latin typeface="微软雅黑" panose="020B0503020204020204" pitchFamily="34" charset="-122"/>
                <a:ea typeface="微软雅黑" panose="020B0503020204020204" pitchFamily="34" charset="-122"/>
                <a:sym typeface="+mn-ea"/>
              </a:rPr>
              <a:t>《</a:t>
            </a:r>
            <a:r>
              <a:rPr lang="zh-CN" altLang="en-US" sz="1400" noProof="1">
                <a:solidFill>
                  <a:schemeClr val="bg1">
                    <a:lumMod val="50000"/>
                  </a:schemeClr>
                </a:solidFill>
                <a:latin typeface="微软雅黑" panose="020B0503020204020204" pitchFamily="34" charset="-122"/>
                <a:ea typeface="微软雅黑" panose="020B0503020204020204" pitchFamily="34" charset="-122"/>
                <a:sym typeface="+mn-ea"/>
              </a:rPr>
              <a:t>科技型中小企业信息表</a:t>
            </a:r>
            <a:r>
              <a:rPr lang="en-US" altLang="zh-CN" sz="1400" noProof="1">
                <a:solidFill>
                  <a:schemeClr val="bg1">
                    <a:lumMod val="50000"/>
                  </a:schemeClr>
                </a:solidFill>
                <a:latin typeface="微软雅黑" panose="020B0503020204020204" pitchFamily="34" charset="-122"/>
                <a:ea typeface="微软雅黑" panose="020B0503020204020204" pitchFamily="34" charset="-122"/>
                <a:sym typeface="+mn-ea"/>
              </a:rPr>
              <a:t>》</a:t>
            </a:r>
            <a:r>
              <a:rPr lang="zh-CN" altLang="en-US" sz="1400" noProof="1" smtClean="0">
                <a:solidFill>
                  <a:schemeClr val="bg1">
                    <a:lumMod val="50000"/>
                  </a:schemeClr>
                </a:solidFill>
                <a:latin typeface="微软雅黑" panose="020B0503020204020204" pitchFamily="34" charset="-122"/>
                <a:ea typeface="微软雅黑" panose="020B0503020204020204" pitchFamily="34" charset="-122"/>
                <a:sym typeface="+mn-ea"/>
              </a:rPr>
              <a:t>。</a:t>
            </a:r>
            <a:endParaRPr lang="en-US" altLang="zh-CN" sz="1400" noProof="1">
              <a:solidFill>
                <a:schemeClr val="bg1">
                  <a:lumMod val="50000"/>
                </a:schemeClr>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2696891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2">
            <a:extLst>
              <a:ext uri="{FF2B5EF4-FFF2-40B4-BE49-F238E27FC236}">
                <a16:creationId xmlns:a16="http://schemas.microsoft.com/office/drawing/2014/main" xmlns="" id="{8803EAF1-4D9C-4067-A254-FA38E43B44A1}"/>
              </a:ext>
            </a:extLst>
          </p:cNvPr>
          <p:cNvSpPr txBox="1"/>
          <p:nvPr/>
        </p:nvSpPr>
        <p:spPr>
          <a:xfrm>
            <a:off x="539552" y="65842"/>
            <a:ext cx="7268220" cy="561692"/>
          </a:xfrm>
          <a:prstGeom prst="rect">
            <a:avLst/>
          </a:prstGeom>
          <a:noFill/>
        </p:spPr>
        <p:txBody>
          <a:bodyPr wrap="square" lIns="68580" tIns="34290" rIns="68580" bIns="3429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系统操作说明</a:t>
            </a:r>
          </a:p>
        </p:txBody>
      </p:sp>
      <p:grpSp>
        <p:nvGrpSpPr>
          <p:cNvPr id="5" name="组合 4">
            <a:extLst>
              <a:ext uri="{FF2B5EF4-FFF2-40B4-BE49-F238E27FC236}">
                <a16:creationId xmlns:a16="http://schemas.microsoft.com/office/drawing/2014/main" xmlns="" id="{9C084F62-404B-48C1-9EFB-0705F1FFA031}"/>
              </a:ext>
            </a:extLst>
          </p:cNvPr>
          <p:cNvGrpSpPr/>
          <p:nvPr/>
        </p:nvGrpSpPr>
        <p:grpSpPr>
          <a:xfrm>
            <a:off x="107504" y="102069"/>
            <a:ext cx="442982" cy="447291"/>
            <a:chOff x="2099842" y="1975504"/>
            <a:chExt cx="823123" cy="831130"/>
          </a:xfrm>
          <a:solidFill>
            <a:schemeClr val="bg1"/>
          </a:solidFill>
        </p:grpSpPr>
        <p:sp>
          <p:nvSpPr>
            <p:cNvPr id="6" name="等腰三角形 5">
              <a:extLst>
                <a:ext uri="{FF2B5EF4-FFF2-40B4-BE49-F238E27FC236}">
                  <a16:creationId xmlns:a16="http://schemas.microsoft.com/office/drawing/2014/main" xmlns="" id="{B129E217-D480-43F8-B5D0-C1E878BB25FD}"/>
                </a:ext>
              </a:extLst>
            </p:cNvPr>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xmlns="" id="{4771E928-5F3E-47FF-9AF1-228CC7D0A242}"/>
                </a:ext>
              </a:extLst>
            </p:cNvPr>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a:extLst>
                <a:ext uri="{FF2B5EF4-FFF2-40B4-BE49-F238E27FC236}">
                  <a16:creationId xmlns:a16="http://schemas.microsoft.com/office/drawing/2014/main" xmlns="" id="{0894BBB1-6343-4A70-B192-5DCAE56F4558}"/>
                </a:ext>
              </a:extLst>
            </p:cNvPr>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1691680" y="3795886"/>
            <a:ext cx="5704996" cy="415498"/>
          </a:xfrm>
          <a:prstGeom prst="rect">
            <a:avLst/>
          </a:prstGeom>
        </p:spPr>
        <p:txBody>
          <a:bodyPr wrap="square">
            <a:spAutoFit/>
          </a:bodyPr>
          <a:lstStyle/>
          <a:p>
            <a:pPr algn="just" defTabSz="914377">
              <a:lnSpc>
                <a:spcPct val="150000"/>
              </a:lnSpc>
              <a:defRPr/>
            </a:pPr>
            <a:r>
              <a:rPr lang="en-US" altLang="zh-CN" sz="1400" noProof="1" smtClean="0">
                <a:solidFill>
                  <a:schemeClr val="bg1">
                    <a:lumMod val="50000"/>
                  </a:schemeClr>
                </a:solidFill>
                <a:latin typeface="微软雅黑" panose="020B0503020204020204" pitchFamily="34" charset="-122"/>
                <a:ea typeface="微软雅黑" panose="020B0503020204020204" pitchFamily="34" charset="-122"/>
                <a:sym typeface="+mn-ea"/>
              </a:rPr>
              <a:t>3.</a:t>
            </a:r>
            <a:r>
              <a:rPr lang="zh-CN" altLang="en-US" sz="1400" noProof="1" smtClean="0">
                <a:solidFill>
                  <a:schemeClr val="bg1">
                    <a:lumMod val="50000"/>
                  </a:schemeClr>
                </a:solidFill>
                <a:latin typeface="微软雅黑" panose="020B0503020204020204" pitchFamily="34" charset="-122"/>
                <a:ea typeface="微软雅黑" panose="020B0503020204020204" pitchFamily="34" charset="-122"/>
                <a:sym typeface="+mn-ea"/>
              </a:rPr>
              <a:t>自</a:t>
            </a:r>
            <a:r>
              <a:rPr lang="zh-CN" altLang="en-US" sz="1400" noProof="1">
                <a:solidFill>
                  <a:schemeClr val="bg1">
                    <a:lumMod val="50000"/>
                  </a:schemeClr>
                </a:solidFill>
                <a:latin typeface="微软雅黑" panose="020B0503020204020204" pitchFamily="34" charset="-122"/>
                <a:ea typeface="微软雅黑" panose="020B0503020204020204" pitchFamily="34" charset="-122"/>
                <a:sym typeface="+mn-ea"/>
              </a:rPr>
              <a:t>评完成后，打印封面，上传签字盖章的封面后，提交填报</a:t>
            </a:r>
            <a:r>
              <a:rPr lang="zh-CN" altLang="en-US" sz="1400" noProof="1" smtClean="0">
                <a:solidFill>
                  <a:schemeClr val="bg1">
                    <a:lumMod val="50000"/>
                  </a:schemeClr>
                </a:solidFill>
                <a:latin typeface="微软雅黑" panose="020B0503020204020204" pitchFamily="34" charset="-122"/>
                <a:ea typeface="微软雅黑" panose="020B0503020204020204" pitchFamily="34" charset="-122"/>
                <a:sym typeface="+mn-ea"/>
              </a:rPr>
              <a:t>信息。</a:t>
            </a:r>
            <a:endParaRPr lang="en-US" altLang="zh-CN" sz="1400" noProof="1">
              <a:solidFill>
                <a:schemeClr val="bg1">
                  <a:lumMod val="50000"/>
                </a:schemeClr>
              </a:solidFill>
              <a:latin typeface="微软雅黑" panose="020B0503020204020204" pitchFamily="34" charset="-122"/>
              <a:ea typeface="微软雅黑" panose="020B0503020204020204" pitchFamily="34" charset="-122"/>
              <a:sym typeface="+mn-ea"/>
            </a:endParaRPr>
          </a:p>
        </p:txBody>
      </p:sp>
      <p:pic>
        <p:nvPicPr>
          <p:cNvPr id="12" name="Picture 3" descr="C:\Users\Administrator\Desktop\QQ截图202204141136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7283" y="843558"/>
            <a:ext cx="6190346" cy="280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53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2">
            <a:extLst>
              <a:ext uri="{FF2B5EF4-FFF2-40B4-BE49-F238E27FC236}">
                <a16:creationId xmlns:a16="http://schemas.microsoft.com/office/drawing/2014/main" xmlns="" id="{8803EAF1-4D9C-4067-A254-FA38E43B44A1}"/>
              </a:ext>
            </a:extLst>
          </p:cNvPr>
          <p:cNvSpPr txBox="1"/>
          <p:nvPr/>
        </p:nvSpPr>
        <p:spPr>
          <a:xfrm>
            <a:off x="539552" y="65842"/>
            <a:ext cx="7268220" cy="561692"/>
          </a:xfrm>
          <a:prstGeom prst="rect">
            <a:avLst/>
          </a:prstGeom>
          <a:noFill/>
        </p:spPr>
        <p:txBody>
          <a:bodyPr wrap="square" lIns="68580" tIns="34290" rIns="68580" bIns="3429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系统操作说明</a:t>
            </a:r>
          </a:p>
        </p:txBody>
      </p:sp>
      <p:grpSp>
        <p:nvGrpSpPr>
          <p:cNvPr id="5" name="组合 4">
            <a:extLst>
              <a:ext uri="{FF2B5EF4-FFF2-40B4-BE49-F238E27FC236}">
                <a16:creationId xmlns:a16="http://schemas.microsoft.com/office/drawing/2014/main" xmlns="" id="{9C084F62-404B-48C1-9EFB-0705F1FFA031}"/>
              </a:ext>
            </a:extLst>
          </p:cNvPr>
          <p:cNvGrpSpPr/>
          <p:nvPr/>
        </p:nvGrpSpPr>
        <p:grpSpPr>
          <a:xfrm>
            <a:off x="107504" y="102069"/>
            <a:ext cx="442982" cy="447291"/>
            <a:chOff x="2099842" y="1975504"/>
            <a:chExt cx="823123" cy="831130"/>
          </a:xfrm>
          <a:solidFill>
            <a:schemeClr val="bg1"/>
          </a:solidFill>
        </p:grpSpPr>
        <p:sp>
          <p:nvSpPr>
            <p:cNvPr id="6" name="等腰三角形 5">
              <a:extLst>
                <a:ext uri="{FF2B5EF4-FFF2-40B4-BE49-F238E27FC236}">
                  <a16:creationId xmlns:a16="http://schemas.microsoft.com/office/drawing/2014/main" xmlns="" id="{B129E217-D480-43F8-B5D0-C1E878BB25FD}"/>
                </a:ext>
              </a:extLst>
            </p:cNvPr>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xmlns="" id="{4771E928-5F3E-47FF-9AF1-228CC7D0A242}"/>
                </a:ext>
              </a:extLst>
            </p:cNvPr>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a:extLst>
                <a:ext uri="{FF2B5EF4-FFF2-40B4-BE49-F238E27FC236}">
                  <a16:creationId xmlns:a16="http://schemas.microsoft.com/office/drawing/2014/main" xmlns="" id="{0894BBB1-6343-4A70-B192-5DCAE56F4558}"/>
                </a:ext>
              </a:extLst>
            </p:cNvPr>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descr="C:\Users\Administrator\Desktop\QQ截图202204201459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203598"/>
            <a:ext cx="3456384" cy="31752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QQ截图202204201437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734" y="1203598"/>
            <a:ext cx="3422674" cy="3201307"/>
          </a:xfrm>
          <a:prstGeom prst="rect">
            <a:avLst/>
          </a:prstGeom>
          <a:noFill/>
          <a:extLst>
            <a:ext uri="{909E8E84-426E-40DD-AFC4-6F175D3DCCD1}">
              <a14:hiddenFill xmlns:a14="http://schemas.microsoft.com/office/drawing/2010/main">
                <a:solidFill>
                  <a:srgbClr val="FFFFFF"/>
                </a:solidFill>
              </a14:hiddenFill>
            </a:ext>
          </a:extLst>
        </p:spPr>
      </p:pic>
      <p:sp>
        <p:nvSpPr>
          <p:cNvPr id="9" name="右箭头 8"/>
          <p:cNvSpPr/>
          <p:nvPr/>
        </p:nvSpPr>
        <p:spPr>
          <a:xfrm>
            <a:off x="4067944" y="2571750"/>
            <a:ext cx="792088" cy="52400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TextBox 10"/>
          <p:cNvSpPr txBox="1"/>
          <p:nvPr/>
        </p:nvSpPr>
        <p:spPr>
          <a:xfrm>
            <a:off x="416378" y="699542"/>
            <a:ext cx="7571303"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关于</a:t>
            </a:r>
            <a:r>
              <a:rPr lang="zh-CN" altLang="en-US" sz="1400" dirty="0" smtClean="0">
                <a:latin typeface="微软雅黑" panose="020B0503020204020204" pitchFamily="34" charset="-122"/>
                <a:ea typeface="微软雅黑" panose="020B0503020204020204" pitchFamily="34" charset="-122"/>
              </a:rPr>
              <a:t>修改</a:t>
            </a:r>
            <a:r>
              <a:rPr lang="zh-CN" altLang="en-US" sz="1400" dirty="0">
                <a:latin typeface="微软雅黑" panose="020B0503020204020204" pitchFamily="34" charset="-122"/>
                <a:ea typeface="微软雅黑" panose="020B0503020204020204" pitchFamily="34" charset="-122"/>
              </a:rPr>
              <a:t>法人单位基本信息</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（点击在线办事→我的信息→选择法人单位基本信息→修改法人信息→保存）</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06324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QQ截图202204201502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31" y="1703856"/>
            <a:ext cx="4238683" cy="19749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istrator\Desktop\QQ截图202204201501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658770"/>
            <a:ext cx="4097694" cy="206510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22">
            <a:extLst>
              <a:ext uri="{FF2B5EF4-FFF2-40B4-BE49-F238E27FC236}">
                <a16:creationId xmlns:a16="http://schemas.microsoft.com/office/drawing/2014/main" xmlns="" id="{8803EAF1-4D9C-4067-A254-FA38E43B44A1}"/>
              </a:ext>
            </a:extLst>
          </p:cNvPr>
          <p:cNvSpPr txBox="1"/>
          <p:nvPr/>
        </p:nvSpPr>
        <p:spPr>
          <a:xfrm>
            <a:off x="539552" y="65842"/>
            <a:ext cx="7268220" cy="561692"/>
          </a:xfrm>
          <a:prstGeom prst="rect">
            <a:avLst/>
          </a:prstGeom>
          <a:noFill/>
        </p:spPr>
        <p:txBody>
          <a:bodyPr wrap="square" lIns="68580" tIns="34290" rIns="68580" bIns="3429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系统操作说明</a:t>
            </a:r>
          </a:p>
        </p:txBody>
      </p:sp>
      <p:grpSp>
        <p:nvGrpSpPr>
          <p:cNvPr id="5" name="组合 4">
            <a:extLst>
              <a:ext uri="{FF2B5EF4-FFF2-40B4-BE49-F238E27FC236}">
                <a16:creationId xmlns:a16="http://schemas.microsoft.com/office/drawing/2014/main" xmlns="" id="{9C084F62-404B-48C1-9EFB-0705F1FFA031}"/>
              </a:ext>
            </a:extLst>
          </p:cNvPr>
          <p:cNvGrpSpPr/>
          <p:nvPr/>
        </p:nvGrpSpPr>
        <p:grpSpPr>
          <a:xfrm>
            <a:off x="107504" y="102069"/>
            <a:ext cx="442982" cy="447291"/>
            <a:chOff x="2099842" y="1975504"/>
            <a:chExt cx="823123" cy="831130"/>
          </a:xfrm>
          <a:solidFill>
            <a:schemeClr val="bg1"/>
          </a:solidFill>
        </p:grpSpPr>
        <p:sp>
          <p:nvSpPr>
            <p:cNvPr id="6" name="等腰三角形 5">
              <a:extLst>
                <a:ext uri="{FF2B5EF4-FFF2-40B4-BE49-F238E27FC236}">
                  <a16:creationId xmlns:a16="http://schemas.microsoft.com/office/drawing/2014/main" xmlns="" id="{B129E217-D480-43F8-B5D0-C1E878BB25FD}"/>
                </a:ext>
              </a:extLst>
            </p:cNvPr>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xmlns="" id="{4771E928-5F3E-47FF-9AF1-228CC7D0A242}"/>
                </a:ext>
              </a:extLst>
            </p:cNvPr>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a:extLst>
                <a:ext uri="{FF2B5EF4-FFF2-40B4-BE49-F238E27FC236}">
                  <a16:creationId xmlns:a16="http://schemas.microsoft.com/office/drawing/2014/main" xmlns="" id="{0894BBB1-6343-4A70-B192-5DCAE56F4558}"/>
                </a:ext>
              </a:extLst>
            </p:cNvPr>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右箭头 8"/>
          <p:cNvSpPr/>
          <p:nvPr/>
        </p:nvSpPr>
        <p:spPr>
          <a:xfrm>
            <a:off x="4466623" y="3217529"/>
            <a:ext cx="278769" cy="1899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TextBox 10"/>
          <p:cNvSpPr txBox="1"/>
          <p:nvPr/>
        </p:nvSpPr>
        <p:spPr>
          <a:xfrm>
            <a:off x="416378" y="1039837"/>
            <a:ext cx="7263527"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关于</a:t>
            </a:r>
            <a:r>
              <a:rPr lang="zh-CN" altLang="en-US" sz="1400" dirty="0" smtClean="0">
                <a:latin typeface="微软雅黑" panose="020B0503020204020204" pitchFamily="34" charset="-122"/>
                <a:ea typeface="微软雅黑" panose="020B0503020204020204" pitchFamily="34" charset="-122"/>
              </a:rPr>
              <a:t>修改</a:t>
            </a:r>
            <a:r>
              <a:rPr lang="zh-CN" altLang="en-US" sz="1400" dirty="0">
                <a:latin typeface="微软雅黑" panose="020B0503020204020204" pitchFamily="34" charset="-122"/>
                <a:ea typeface="微软雅黑" panose="020B0503020204020204" pitchFamily="34" charset="-122"/>
              </a:rPr>
              <a:t>法人</a:t>
            </a:r>
            <a:r>
              <a:rPr lang="zh-CN" altLang="en-US" sz="1400" dirty="0" smtClean="0">
                <a:latin typeface="微软雅黑" panose="020B0503020204020204" pitchFamily="34" charset="-122"/>
                <a:ea typeface="微软雅黑" panose="020B0503020204020204" pitchFamily="34" charset="-122"/>
              </a:rPr>
              <a:t>单位其他信息</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（点击在线办事→我的信息→选择法人单位其他信息→修改信息→保存）</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13833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2708672" cy="5143500"/>
          </a:xfrm>
          <a:prstGeom prst="rect">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4" name="组合 3">
            <a:extLst>
              <a:ext uri="{FF2B5EF4-FFF2-40B4-BE49-F238E27FC236}">
                <a16:creationId xmlns:a16="http://schemas.microsoft.com/office/drawing/2014/main" xmlns="" id="{002D95C9-5A7E-408E-99C1-C22351EAE902}"/>
              </a:ext>
            </a:extLst>
          </p:cNvPr>
          <p:cNvGrpSpPr/>
          <p:nvPr/>
        </p:nvGrpSpPr>
        <p:grpSpPr>
          <a:xfrm>
            <a:off x="756034" y="1983128"/>
            <a:ext cx="1473254" cy="1177245"/>
            <a:chOff x="756034" y="1631894"/>
            <a:chExt cx="1473254" cy="1177245"/>
          </a:xfrm>
        </p:grpSpPr>
        <p:sp>
          <p:nvSpPr>
            <p:cNvPr id="6" name="文本框 5"/>
            <p:cNvSpPr txBox="1"/>
            <p:nvPr/>
          </p:nvSpPr>
          <p:spPr>
            <a:xfrm>
              <a:off x="756034" y="1631894"/>
              <a:ext cx="1196609" cy="1177245"/>
            </a:xfrm>
            <a:prstGeom prst="rect">
              <a:avLst/>
            </a:prstGeom>
            <a:noFill/>
          </p:spPr>
          <p:txBody>
            <a:bodyPr wrap="square" lIns="68580" tIns="34290" rIns="68580" bIns="34290"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第四部分</a:t>
              </a:r>
            </a:p>
          </p:txBody>
        </p:sp>
        <p:grpSp>
          <p:nvGrpSpPr>
            <p:cNvPr id="23" name="组合 22"/>
            <p:cNvGrpSpPr/>
            <p:nvPr/>
          </p:nvGrpSpPr>
          <p:grpSpPr>
            <a:xfrm>
              <a:off x="1880272" y="2044311"/>
              <a:ext cx="349016" cy="352411"/>
              <a:chOff x="2099842" y="1975504"/>
              <a:chExt cx="823123" cy="831130"/>
            </a:xfrm>
            <a:solidFill>
              <a:schemeClr val="bg1"/>
            </a:solidFill>
          </p:grpSpPr>
          <p:sp>
            <p:nvSpPr>
              <p:cNvPr id="24" name="等腰三角形 23"/>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 name="组合 1"/>
          <p:cNvGrpSpPr/>
          <p:nvPr/>
        </p:nvGrpSpPr>
        <p:grpSpPr>
          <a:xfrm>
            <a:off x="2915816" y="2340917"/>
            <a:ext cx="6048672" cy="461666"/>
            <a:chOff x="4585514" y="1054862"/>
            <a:chExt cx="8064895" cy="615555"/>
          </a:xfrm>
        </p:grpSpPr>
        <p:sp>
          <p:nvSpPr>
            <p:cNvPr id="8" name="等腰三角形 7"/>
            <p:cNvSpPr/>
            <p:nvPr/>
          </p:nvSpPr>
          <p:spPr>
            <a:xfrm rot="5400000" flipH="1">
              <a:off x="4551880" y="1121191"/>
              <a:ext cx="519388" cy="452119"/>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285429" y="1054863"/>
              <a:ext cx="1932495" cy="615554"/>
            </a:xfrm>
            <a:prstGeom prst="rect">
              <a:avLst/>
            </a:prstGeom>
            <a:noFill/>
          </p:spPr>
          <p:txBody>
            <a:bodyPr wrap="square" rtlCol="0">
              <a:spAutoFit/>
            </a:bodyPr>
            <a:lstStyle/>
            <a:p>
              <a:r>
                <a:rPr lang="zh-CN" altLang="en-US" sz="2400" b="1" dirty="0">
                  <a:solidFill>
                    <a:srgbClr val="595E64"/>
                  </a:solidFill>
                  <a:latin typeface="微软雅黑" panose="020B0503020204020204" pitchFamily="34" charset="-122"/>
                  <a:ea typeface="微软雅黑" panose="020B0503020204020204" pitchFamily="34" charset="-122"/>
                </a:rPr>
                <a:t>第四部分</a:t>
              </a:r>
            </a:p>
          </p:txBody>
        </p:sp>
        <p:sp>
          <p:nvSpPr>
            <p:cNvPr id="19" name="文本框 18"/>
            <p:cNvSpPr txBox="1"/>
            <p:nvPr/>
          </p:nvSpPr>
          <p:spPr>
            <a:xfrm>
              <a:off x="7243535" y="1054862"/>
              <a:ext cx="5406874" cy="615554"/>
            </a:xfrm>
            <a:prstGeom prst="rect">
              <a:avLst/>
            </a:prstGeom>
            <a:noFill/>
          </p:spPr>
          <p:txBody>
            <a:bodyPr wrap="square" rtlCol="0">
              <a:spAutoFit/>
            </a:bodyPr>
            <a:lstStyle/>
            <a:p>
              <a:r>
                <a:rPr lang="zh-CN" altLang="en-US" sz="2400" dirty="0">
                  <a:solidFill>
                    <a:srgbClr val="595E64"/>
                  </a:solidFill>
                  <a:latin typeface="微软雅黑" panose="020B0503020204020204" pitchFamily="34" charset="-122"/>
                  <a:ea typeface="微软雅黑" panose="020B0503020204020204" pitchFamily="34" charset="-122"/>
                </a:rPr>
                <a:t>企业填报常见退回原因</a:t>
              </a:r>
            </a:p>
          </p:txBody>
        </p:sp>
      </p:grpSp>
    </p:spTree>
    <p:extLst>
      <p:ext uri="{BB962C8B-B14F-4D97-AF65-F5344CB8AC3E}">
        <p14:creationId xmlns:p14="http://schemas.microsoft.com/office/powerpoint/2010/main" val="1947413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950A24F5-AF41-421D-90DB-71B8CB7A9DB6}"/>
              </a:ext>
            </a:extLst>
          </p:cNvPr>
          <p:cNvSpPr/>
          <p:nvPr/>
        </p:nvSpPr>
        <p:spPr>
          <a:xfrm>
            <a:off x="323528" y="762885"/>
            <a:ext cx="8640960" cy="3647152"/>
          </a:xfrm>
          <a:prstGeom prst="rect">
            <a:avLst/>
          </a:prstGeom>
        </p:spPr>
        <p:txBody>
          <a:bodyPr wrap="square">
            <a:spAutoFit/>
          </a:bodyPr>
          <a:lstStyle/>
          <a:p>
            <a:pPr lvl="0">
              <a:lnSpc>
                <a:spcPct val="150000"/>
              </a:lnSpc>
            </a:pPr>
            <a:r>
              <a:rPr lang="zh-CN" altLang="en-US" sz="1400" dirty="0">
                <a:latin typeface="微软雅黑" panose="020B0503020204020204" pitchFamily="34" charset="-122"/>
                <a:ea typeface="微软雅黑" panose="020B0503020204020204" pitchFamily="34" charset="-122"/>
              </a:rPr>
              <a:t>一、</a:t>
            </a:r>
            <a:r>
              <a:rPr lang="zh-CN" altLang="zh-CN" sz="1400" dirty="0">
                <a:latin typeface="微软雅黑" panose="020B0503020204020204" pitchFamily="34" charset="-122"/>
                <a:ea typeface="微软雅黑" panose="020B0503020204020204" pitchFamily="34" charset="-122"/>
              </a:rPr>
              <a:t>封面文件</a:t>
            </a:r>
            <a:r>
              <a:rPr lang="zh-CN" altLang="en-US" sz="1400" dirty="0">
                <a:latin typeface="微软雅黑" panose="020B0503020204020204" pitchFamily="34" charset="-122"/>
                <a:ea typeface="微软雅黑" panose="020B0503020204020204" pitchFamily="34" charset="-122"/>
              </a:rPr>
              <a:t>无法人</a:t>
            </a:r>
            <a:r>
              <a:rPr lang="zh-CN" altLang="en-US" sz="1400" dirty="0" smtClean="0">
                <a:latin typeface="微软雅黑" panose="020B0503020204020204" pitchFamily="34" charset="-122"/>
                <a:ea typeface="微软雅黑" panose="020B0503020204020204" pitchFamily="34" charset="-122"/>
              </a:rPr>
              <a:t>签字或签章、未加盖公章</a:t>
            </a:r>
            <a:r>
              <a:rPr lang="zh-CN" altLang="en-US" sz="1400" dirty="0" smtClean="0">
                <a:solidFill>
                  <a:srgbClr val="FF0000"/>
                </a:solidFill>
                <a:latin typeface="微软雅黑" panose="020B0503020204020204" pitchFamily="34" charset="-122"/>
                <a:ea typeface="微软雅黑" panose="020B0503020204020204" pitchFamily="34" charset="-122"/>
              </a:rPr>
              <a:t>（</a:t>
            </a:r>
            <a:r>
              <a:rPr lang="zh-CN" altLang="zh-CN" sz="1400" dirty="0">
                <a:solidFill>
                  <a:srgbClr val="FF0000"/>
                </a:solidFill>
                <a:latin typeface="微软雅黑" panose="020B0503020204020204" pitchFamily="34" charset="-122"/>
                <a:ea typeface="微软雅黑" panose="020B0503020204020204" pitchFamily="34" charset="-122"/>
              </a:rPr>
              <a:t>企业基本信息中</a:t>
            </a:r>
            <a:r>
              <a:rPr lang="zh-CN" altLang="en-US" sz="1400" dirty="0">
                <a:solidFill>
                  <a:srgbClr val="FF0000"/>
                </a:solidFill>
                <a:latin typeface="微软雅黑" panose="020B0503020204020204" pitchFamily="34" charset="-122"/>
                <a:ea typeface="微软雅黑" panose="020B0503020204020204" pitchFamily="34" charset="-122"/>
              </a:rPr>
              <a:t>的</a:t>
            </a:r>
            <a:r>
              <a:rPr lang="zh-CN" altLang="zh-CN" sz="1400" dirty="0">
                <a:solidFill>
                  <a:srgbClr val="FF0000"/>
                </a:solidFill>
                <a:latin typeface="微软雅黑" panose="020B0503020204020204" pitchFamily="34" charset="-122"/>
                <a:ea typeface="微软雅黑" panose="020B0503020204020204" pitchFamily="34" charset="-122"/>
              </a:rPr>
              <a:t>法人与封面文件签字</a:t>
            </a:r>
            <a:r>
              <a:rPr lang="zh-CN" altLang="en-US" sz="1400" dirty="0">
                <a:solidFill>
                  <a:srgbClr val="FF0000"/>
                </a:solidFill>
                <a:latin typeface="微软雅黑" panose="020B0503020204020204" pitchFamily="34" charset="-122"/>
                <a:ea typeface="微软雅黑" panose="020B0503020204020204" pitchFamily="34" charset="-122"/>
              </a:rPr>
              <a:t>的</a:t>
            </a:r>
            <a:r>
              <a:rPr lang="zh-CN" altLang="zh-CN" sz="1400" dirty="0">
                <a:solidFill>
                  <a:srgbClr val="FF0000"/>
                </a:solidFill>
                <a:latin typeface="微软雅黑" panose="020B0503020204020204" pitchFamily="34" charset="-122"/>
                <a:ea typeface="微软雅黑" panose="020B0503020204020204" pitchFamily="34" charset="-122"/>
              </a:rPr>
              <a:t>法人</a:t>
            </a:r>
            <a:r>
              <a:rPr lang="zh-CN" altLang="en-US" sz="1400" dirty="0">
                <a:solidFill>
                  <a:srgbClr val="FF0000"/>
                </a:solidFill>
                <a:latin typeface="微软雅黑" panose="020B0503020204020204" pitchFamily="34" charset="-122"/>
                <a:ea typeface="微软雅黑" panose="020B0503020204020204" pitchFamily="34" charset="-122"/>
              </a:rPr>
              <a:t>须为同一人）</a:t>
            </a:r>
            <a:endParaRPr lang="en-US" altLang="zh-CN" sz="1400" dirty="0">
              <a:solidFill>
                <a:srgbClr val="FF0000"/>
              </a:solidFill>
              <a:latin typeface="微软雅黑" panose="020B0503020204020204" pitchFamily="34" charset="-122"/>
              <a:ea typeface="微软雅黑" panose="020B0503020204020204" pitchFamily="34" charset="-122"/>
            </a:endParaRPr>
          </a:p>
          <a:p>
            <a:pPr lvl="0">
              <a:lnSpc>
                <a:spcPct val="150000"/>
              </a:lnSpc>
            </a:pPr>
            <a:r>
              <a:rPr lang="zh-CN" altLang="en-US" sz="1400" dirty="0">
                <a:latin typeface="微软雅黑" panose="020B0503020204020204" pitchFamily="34" charset="-122"/>
                <a:ea typeface="微软雅黑" panose="020B0503020204020204" pitchFamily="34" charset="-122"/>
              </a:rPr>
              <a:t>二、</a:t>
            </a:r>
            <a:r>
              <a:rPr lang="zh-CN" altLang="zh-CN" sz="1400" dirty="0">
                <a:latin typeface="微软雅黑" panose="020B0503020204020204" pitchFamily="34" charset="-122"/>
                <a:ea typeface="微软雅黑" panose="020B0503020204020204" pitchFamily="34" charset="-122"/>
              </a:rPr>
              <a:t>系统对接显示该企业是高新技术企业，企业却没有填报任何知识产权时，无研发费用时，审批后需要重新补填提交。</a:t>
            </a:r>
            <a:endParaRPr lang="en-US" altLang="zh-CN" sz="1400" dirty="0">
              <a:latin typeface="微软雅黑" panose="020B0503020204020204" pitchFamily="34" charset="-122"/>
              <a:ea typeface="微软雅黑" panose="020B0503020204020204" pitchFamily="34" charset="-122"/>
            </a:endParaRPr>
          </a:p>
          <a:p>
            <a:pPr lvl="0">
              <a:lnSpc>
                <a:spcPct val="150000"/>
              </a:lnSpc>
            </a:pPr>
            <a:r>
              <a:rPr lang="zh-CN" altLang="en-US" sz="1400" dirty="0">
                <a:latin typeface="微软雅黑" panose="020B0503020204020204" pitchFamily="34" charset="-122"/>
                <a:ea typeface="微软雅黑" panose="020B0503020204020204" pitchFamily="34" charset="-122"/>
              </a:rPr>
              <a:t>三、企业提交的</a:t>
            </a:r>
            <a:r>
              <a:rPr lang="zh-CN" altLang="zh-CN" sz="1400" dirty="0">
                <a:latin typeface="微软雅黑" panose="020B0503020204020204" pitchFamily="34" charset="-122"/>
                <a:ea typeface="微软雅黑" panose="020B0503020204020204" pitchFamily="34" charset="-122"/>
              </a:rPr>
              <a:t>省部级以上研发机构提供的证明文件</a:t>
            </a:r>
            <a:r>
              <a:rPr lang="zh-CN" altLang="en-US" sz="1400" dirty="0">
                <a:latin typeface="微软雅黑" panose="020B0503020204020204" pitchFamily="34" charset="-122"/>
                <a:ea typeface="微软雅黑" panose="020B0503020204020204" pitchFamily="34" charset="-122"/>
              </a:rPr>
              <a:t>非</a:t>
            </a:r>
            <a:r>
              <a:rPr lang="zh-CN" altLang="zh-CN" sz="1400" dirty="0">
                <a:latin typeface="微软雅黑" panose="020B0503020204020204" pitchFamily="34" charset="-122"/>
                <a:ea typeface="微软雅黑" panose="020B0503020204020204" pitchFamily="34" charset="-122"/>
              </a:rPr>
              <a:t>有效文件，发放机构不符合要求</a:t>
            </a:r>
            <a:r>
              <a:rPr lang="zh-CN" altLang="en-US" sz="1400" dirty="0">
                <a:latin typeface="微软雅黑" panose="020B0503020204020204" pitchFamily="34" charset="-122"/>
                <a:ea typeface="微软雅黑" panose="020B0503020204020204" pitchFamily="34" charset="-122"/>
              </a:rPr>
              <a:t>。</a:t>
            </a:r>
            <a:endParaRPr lang="zh-CN" altLang="zh-CN" sz="1400" dirty="0">
              <a:latin typeface="微软雅黑" panose="020B0503020204020204" pitchFamily="34" charset="-122"/>
              <a:ea typeface="微软雅黑" panose="020B0503020204020204" pitchFamily="34" charset="-122"/>
            </a:endParaRPr>
          </a:p>
          <a:p>
            <a:pPr lvl="0">
              <a:lnSpc>
                <a:spcPct val="150000"/>
              </a:lnSpc>
            </a:pPr>
            <a:r>
              <a:rPr lang="zh-CN" altLang="en-US" sz="1400" dirty="0">
                <a:latin typeface="微软雅黑" panose="020B0503020204020204" pitchFamily="34" charset="-122"/>
                <a:ea typeface="微软雅黑" panose="020B0503020204020204" pitchFamily="34" charset="-122"/>
              </a:rPr>
              <a:t>四、</a:t>
            </a:r>
            <a:r>
              <a:rPr lang="zh-CN" altLang="zh-CN" sz="1400" dirty="0">
                <a:latin typeface="微软雅黑" panose="020B0503020204020204" pitchFamily="34" charset="-122"/>
                <a:ea typeface="微软雅黑" panose="020B0503020204020204" pitchFamily="34" charset="-122"/>
              </a:rPr>
              <a:t>知识产权部分</a:t>
            </a:r>
            <a:endParaRPr lang="en-US" altLang="zh-CN" sz="1400" dirty="0">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pPr>
            <a:r>
              <a:rPr lang="zh-CN" altLang="en-US" sz="1400" dirty="0">
                <a:latin typeface="微软雅黑" panose="020B0503020204020204" pitchFamily="34" charset="-122"/>
                <a:ea typeface="微软雅黑" panose="020B0503020204020204" pitchFamily="34" charset="-122"/>
              </a:rPr>
              <a:t>知识产权</a:t>
            </a:r>
            <a:r>
              <a:rPr lang="zh-CN" altLang="zh-CN" sz="1400" dirty="0">
                <a:latin typeface="微软雅黑" panose="020B0503020204020204" pitchFamily="34" charset="-122"/>
                <a:ea typeface="微软雅黑" panose="020B0503020204020204" pitchFamily="34" charset="-122"/>
              </a:rPr>
              <a:t>权属人</a:t>
            </a:r>
            <a:r>
              <a:rPr lang="zh-CN" altLang="zh-CN" sz="1400" dirty="0" smtClean="0">
                <a:latin typeface="微软雅黑" panose="020B0503020204020204" pitchFamily="34" charset="-122"/>
                <a:ea typeface="微软雅黑" panose="020B0503020204020204" pitchFamily="34" charset="-122"/>
              </a:rPr>
              <a:t>非</a:t>
            </a:r>
            <a:r>
              <a:rPr lang="zh-CN" altLang="en-US" sz="1400" dirty="0" smtClean="0">
                <a:latin typeface="微软雅黑" panose="020B0503020204020204" pitchFamily="34" charset="-122"/>
                <a:ea typeface="微软雅黑" panose="020B0503020204020204" pitchFamily="34" charset="-122"/>
              </a:rPr>
              <a:t>申报</a:t>
            </a:r>
            <a:r>
              <a:rPr lang="zh-CN" altLang="zh-CN" sz="1400" dirty="0" smtClean="0">
                <a:latin typeface="微软雅黑" panose="020B0503020204020204" pitchFamily="34" charset="-122"/>
                <a:ea typeface="微软雅黑" panose="020B0503020204020204" pitchFamily="34" charset="-122"/>
              </a:rPr>
              <a:t>公司</a:t>
            </a:r>
            <a:endParaRPr lang="en-US" altLang="zh-CN" sz="1400" dirty="0">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pPr>
            <a:r>
              <a:rPr lang="zh-CN" altLang="zh-CN" sz="1400" dirty="0">
                <a:latin typeface="微软雅黑" panose="020B0503020204020204" pitchFamily="34" charset="-122"/>
                <a:ea typeface="微软雅黑" panose="020B0503020204020204" pitchFamily="34" charset="-122"/>
              </a:rPr>
              <a:t>转让授权的知识产权</a:t>
            </a:r>
            <a:r>
              <a:rPr lang="zh-CN" altLang="en-US" sz="1400" dirty="0">
                <a:latin typeface="微软雅黑" panose="020B0503020204020204" pitchFamily="34" charset="-122"/>
                <a:ea typeface="微软雅黑" panose="020B0503020204020204" pitchFamily="34" charset="-122"/>
              </a:rPr>
              <a:t>没有</a:t>
            </a:r>
            <a:r>
              <a:rPr lang="zh-CN" altLang="zh-CN" sz="1400" dirty="0">
                <a:latin typeface="微软雅黑" panose="020B0503020204020204" pitchFamily="34" charset="-122"/>
                <a:ea typeface="微软雅黑" panose="020B0503020204020204" pitchFamily="34" charset="-122"/>
              </a:rPr>
              <a:t>附上转让授权通知书</a:t>
            </a:r>
            <a:endParaRPr lang="en-US" altLang="zh-CN" sz="1400" dirty="0">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pPr>
            <a:r>
              <a:rPr lang="zh-CN" altLang="zh-CN" sz="1400" dirty="0">
                <a:latin typeface="微软雅黑" panose="020B0503020204020204" pitchFamily="34" charset="-122"/>
                <a:ea typeface="微软雅黑" panose="020B0503020204020204" pitchFamily="34" charset="-122"/>
              </a:rPr>
              <a:t>知识产权名称</a:t>
            </a:r>
            <a:r>
              <a:rPr lang="zh-CN" altLang="en-US" sz="1400" dirty="0">
                <a:latin typeface="微软雅黑" panose="020B0503020204020204" pitchFamily="34" charset="-122"/>
                <a:ea typeface="微软雅黑" panose="020B0503020204020204" pitchFamily="34" charset="-122"/>
              </a:rPr>
              <a:t>、授权号</a:t>
            </a:r>
            <a:r>
              <a:rPr lang="zh-CN" altLang="zh-CN" sz="1400" dirty="0">
                <a:latin typeface="微软雅黑" panose="020B0503020204020204" pitchFamily="34" charset="-122"/>
                <a:ea typeface="微软雅黑" panose="020B0503020204020204" pitchFamily="34" charset="-122"/>
              </a:rPr>
              <a:t>与证书</a:t>
            </a:r>
            <a:r>
              <a:rPr lang="zh-CN" altLang="en-US" sz="1400" dirty="0">
                <a:latin typeface="微软雅黑" panose="020B0503020204020204" pitchFamily="34" charset="-122"/>
                <a:ea typeface="微软雅黑" panose="020B0503020204020204" pitchFamily="34" charset="-122"/>
              </a:rPr>
              <a:t>内容不</a:t>
            </a:r>
            <a:r>
              <a:rPr lang="zh-CN" altLang="zh-CN" sz="1400" dirty="0">
                <a:latin typeface="微软雅黑" panose="020B0503020204020204" pitchFamily="34" charset="-122"/>
                <a:ea typeface="微软雅黑" panose="020B0503020204020204" pitchFamily="34" charset="-122"/>
              </a:rPr>
              <a:t>一致，提交软件著作权的企业</a:t>
            </a:r>
            <a:r>
              <a:rPr lang="zh-CN" altLang="en-US" sz="1400" dirty="0">
                <a:latin typeface="微软雅黑" panose="020B0503020204020204" pitchFamily="34" charset="-122"/>
                <a:ea typeface="微软雅黑" panose="020B0503020204020204" pitchFamily="34" charset="-122"/>
              </a:rPr>
              <a:t>需要加上</a:t>
            </a:r>
            <a:r>
              <a:rPr lang="zh-CN" altLang="zh-CN" sz="1400" dirty="0">
                <a:latin typeface="微软雅黑" panose="020B0503020204020204" pitchFamily="34" charset="-122"/>
                <a:ea typeface="微软雅黑" panose="020B0503020204020204" pitchFamily="34" charset="-122"/>
              </a:rPr>
              <a:t>版本号</a:t>
            </a:r>
            <a:endParaRPr lang="en-US" altLang="zh-CN" sz="1400" dirty="0">
              <a:latin typeface="微软雅黑" panose="020B0503020204020204" pitchFamily="34" charset="-122"/>
              <a:ea typeface="微软雅黑" panose="020B0503020204020204" pitchFamily="34" charset="-122"/>
            </a:endParaRPr>
          </a:p>
          <a:p>
            <a:pPr marL="342900" lvl="0" indent="342900">
              <a:lnSpc>
                <a:spcPct val="150000"/>
              </a:lnSpc>
              <a:buFont typeface="+mj-lt"/>
              <a:buAutoNum type="arabicPeriod"/>
            </a:pPr>
            <a:r>
              <a:rPr lang="zh-CN" altLang="zh-CN" sz="1400" dirty="0">
                <a:latin typeface="微软雅黑" panose="020B0503020204020204" pitchFamily="34" charset="-122"/>
                <a:ea typeface="微软雅黑" panose="020B0503020204020204" pitchFamily="34" charset="-122"/>
              </a:rPr>
              <a:t>知识产权证书的授权日期</a:t>
            </a:r>
            <a:r>
              <a:rPr lang="zh-CN" altLang="en-US" sz="1400" dirty="0">
                <a:latin typeface="微软雅黑" panose="020B0503020204020204" pitchFamily="34" charset="-122"/>
                <a:ea typeface="微软雅黑" panose="020B0503020204020204" pitchFamily="34" charset="-122"/>
              </a:rPr>
              <a:t>填写错误，需</a:t>
            </a:r>
            <a:r>
              <a:rPr lang="zh-CN" altLang="zh-CN" sz="1400" dirty="0">
                <a:latin typeface="微软雅黑" panose="020B0503020204020204" pitchFamily="34" charset="-122"/>
                <a:ea typeface="微软雅黑" panose="020B0503020204020204" pitchFamily="34" charset="-122"/>
              </a:rPr>
              <a:t>以盖公章的日期为准</a:t>
            </a:r>
          </a:p>
          <a:p>
            <a:pPr>
              <a:lnSpc>
                <a:spcPct val="150000"/>
              </a:lnSpc>
            </a:pPr>
            <a:r>
              <a:rPr lang="zh-CN" altLang="en-US" sz="1400" dirty="0">
                <a:latin typeface="微软雅黑" panose="020B0503020204020204" pitchFamily="34" charset="-122"/>
                <a:ea typeface="微软雅黑" panose="020B0503020204020204" pitchFamily="34" charset="-122"/>
              </a:rPr>
              <a:t>五、</a:t>
            </a:r>
            <a:r>
              <a:rPr lang="zh-CN" altLang="zh-CN" sz="1400" dirty="0">
                <a:latin typeface="微软雅黑" panose="020B0503020204020204" pitchFamily="34" charset="-122"/>
                <a:ea typeface="微软雅黑" panose="020B0503020204020204" pitchFamily="34" charset="-122"/>
              </a:rPr>
              <a:t>企业所属区域</a:t>
            </a:r>
            <a:r>
              <a:rPr lang="zh-CN" altLang="zh-CN" sz="1400" dirty="0" smtClean="0">
                <a:latin typeface="微软雅黑" panose="020B0503020204020204" pitchFamily="34" charset="-122"/>
                <a:ea typeface="微软雅黑" panose="020B0503020204020204" pitchFamily="34" charset="-122"/>
              </a:rPr>
              <a:t>的</a:t>
            </a:r>
            <a:r>
              <a:rPr lang="zh-CN" altLang="en-US" sz="1400" dirty="0" smtClean="0">
                <a:latin typeface="微软雅黑" panose="020B0503020204020204" pitchFamily="34" charset="-122"/>
                <a:ea typeface="微软雅黑" panose="020B0503020204020204" pitchFamily="34" charset="-122"/>
              </a:rPr>
              <a:t>住址</a:t>
            </a:r>
            <a:r>
              <a:rPr lang="zh-CN" altLang="zh-CN" sz="1400" dirty="0" smtClean="0">
                <a:latin typeface="微软雅黑" panose="020B0503020204020204" pitchFamily="34" charset="-122"/>
                <a:ea typeface="微软雅黑" panose="020B0503020204020204" pitchFamily="34" charset="-122"/>
              </a:rPr>
              <a:t>与</a:t>
            </a:r>
            <a:r>
              <a:rPr lang="zh-CN" altLang="zh-CN" sz="1400" dirty="0">
                <a:latin typeface="微软雅黑" panose="020B0503020204020204" pitchFamily="34" charset="-122"/>
                <a:ea typeface="微软雅黑" panose="020B0503020204020204" pitchFamily="34" charset="-122"/>
              </a:rPr>
              <a:t>提交系统的所在审批机构区域不相符的企业</a:t>
            </a:r>
            <a:r>
              <a:rPr lang="zh-CN" altLang="en-US" sz="1400" dirty="0">
                <a:latin typeface="微软雅黑" panose="020B0503020204020204" pitchFamily="34" charset="-122"/>
                <a:ea typeface="微软雅黑" panose="020B0503020204020204" pitchFamily="34" charset="-122"/>
              </a:rPr>
              <a:t>，直接予以</a:t>
            </a:r>
            <a:r>
              <a:rPr lang="zh-CN" altLang="zh-CN" sz="1400" dirty="0">
                <a:latin typeface="微软雅黑" panose="020B0503020204020204" pitchFamily="34" charset="-122"/>
                <a:ea typeface="微软雅黑" panose="020B0503020204020204" pitchFamily="34" charset="-122"/>
              </a:rPr>
              <a:t>退回。</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六、所提交的各类</a:t>
            </a:r>
            <a:r>
              <a:rPr lang="zh-CN" altLang="zh-CN" sz="1400" dirty="0">
                <a:latin typeface="微软雅黑" panose="020B0503020204020204" pitchFamily="34" charset="-122"/>
                <a:ea typeface="微软雅黑" panose="020B0503020204020204" pitchFamily="34" charset="-122"/>
              </a:rPr>
              <a:t>证明文件</a:t>
            </a: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因</a:t>
            </a:r>
            <a:r>
              <a:rPr lang="zh-CN" altLang="zh-CN" sz="1400" dirty="0" smtClean="0">
                <a:latin typeface="微软雅黑" panose="020B0503020204020204" pitchFamily="34" charset="-122"/>
                <a:ea typeface="微软雅黑" panose="020B0503020204020204" pitchFamily="34" charset="-122"/>
              </a:rPr>
              <a:t>文件</a:t>
            </a:r>
            <a:r>
              <a:rPr lang="zh-CN" altLang="en-US" sz="1400" dirty="0" smtClean="0">
                <a:latin typeface="微软雅黑" panose="020B0503020204020204" pitchFamily="34" charset="-122"/>
                <a:ea typeface="微软雅黑" panose="020B0503020204020204" pitchFamily="34" charset="-122"/>
              </a:rPr>
              <a:t>无法打开</a:t>
            </a:r>
            <a:r>
              <a:rPr lang="zh-CN" altLang="zh-CN" sz="1400" dirty="0" smtClean="0">
                <a:latin typeface="微软雅黑" panose="020B0503020204020204" pitchFamily="34" charset="-122"/>
                <a:ea typeface="微软雅黑" panose="020B0503020204020204" pitchFamily="34" charset="-122"/>
              </a:rPr>
              <a:t>或者</a:t>
            </a:r>
            <a:r>
              <a:rPr lang="zh-CN" altLang="en-US" sz="1400" dirty="0" smtClean="0">
                <a:latin typeface="微软雅黑" panose="020B0503020204020204" pitchFamily="34" charset="-122"/>
                <a:ea typeface="微软雅黑" panose="020B0503020204020204" pitchFamily="34" charset="-122"/>
              </a:rPr>
              <a:t>文件过小</a:t>
            </a:r>
            <a:r>
              <a:rPr lang="zh-CN" altLang="zh-CN" sz="1400" dirty="0" smtClean="0">
                <a:latin typeface="微软雅黑" panose="020B0503020204020204" pitchFamily="34" charset="-122"/>
                <a:ea typeface="微软雅黑" panose="020B0503020204020204" pitchFamily="34" charset="-122"/>
              </a:rPr>
              <a:t>模糊</a:t>
            </a:r>
            <a:r>
              <a:rPr lang="zh-CN" altLang="zh-CN" sz="1400" dirty="0">
                <a:latin typeface="微软雅黑" panose="020B0503020204020204" pitchFamily="34" charset="-122"/>
                <a:ea typeface="微软雅黑" panose="020B0503020204020204" pitchFamily="34" charset="-122"/>
              </a:rPr>
              <a:t>导致无法审核时，</a:t>
            </a:r>
            <a:r>
              <a:rPr lang="zh-CN" altLang="en-US" sz="1400" dirty="0">
                <a:latin typeface="微软雅黑" panose="020B0503020204020204" pitchFamily="34" charset="-122"/>
                <a:ea typeface="微软雅黑" panose="020B0503020204020204" pitchFamily="34" charset="-122"/>
              </a:rPr>
              <a:t>直接予以</a:t>
            </a:r>
            <a:r>
              <a:rPr lang="zh-CN" altLang="zh-CN" sz="1400" dirty="0">
                <a:latin typeface="微软雅黑" panose="020B0503020204020204" pitchFamily="34" charset="-122"/>
                <a:ea typeface="微软雅黑" panose="020B0503020204020204" pitchFamily="34" charset="-122"/>
              </a:rPr>
              <a:t>退回。</a:t>
            </a:r>
          </a:p>
        </p:txBody>
      </p:sp>
      <p:sp>
        <p:nvSpPr>
          <p:cNvPr id="5" name="矩形 4">
            <a:extLst>
              <a:ext uri="{FF2B5EF4-FFF2-40B4-BE49-F238E27FC236}">
                <a16:creationId xmlns:a16="http://schemas.microsoft.com/office/drawing/2014/main" xmlns="" id="{05A3A569-3A14-4847-92F4-42BB404ACA99}"/>
              </a:ext>
            </a:extLst>
          </p:cNvPr>
          <p:cNvSpPr/>
          <p:nvPr/>
        </p:nvSpPr>
        <p:spPr>
          <a:xfrm>
            <a:off x="726534" y="104314"/>
            <a:ext cx="3775393"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企业填报常见退回原因</a:t>
            </a:r>
          </a:p>
        </p:txBody>
      </p:sp>
      <p:grpSp>
        <p:nvGrpSpPr>
          <p:cNvPr id="6" name="组合 5">
            <a:extLst>
              <a:ext uri="{FF2B5EF4-FFF2-40B4-BE49-F238E27FC236}">
                <a16:creationId xmlns:a16="http://schemas.microsoft.com/office/drawing/2014/main" xmlns="" id="{EBBC051E-41CF-4234-A08E-9F9C9A4C8AF6}"/>
              </a:ext>
            </a:extLst>
          </p:cNvPr>
          <p:cNvGrpSpPr/>
          <p:nvPr/>
        </p:nvGrpSpPr>
        <p:grpSpPr>
          <a:xfrm>
            <a:off x="146206" y="85645"/>
            <a:ext cx="465354" cy="469881"/>
            <a:chOff x="2099842" y="1975504"/>
            <a:chExt cx="823123" cy="831130"/>
          </a:xfrm>
          <a:solidFill>
            <a:schemeClr val="bg1"/>
          </a:solidFill>
        </p:grpSpPr>
        <p:sp>
          <p:nvSpPr>
            <p:cNvPr id="7" name="等腰三角形 6">
              <a:extLst>
                <a:ext uri="{FF2B5EF4-FFF2-40B4-BE49-F238E27FC236}">
                  <a16:creationId xmlns:a16="http://schemas.microsoft.com/office/drawing/2014/main" xmlns="" id="{6262243E-E120-42CF-9D5B-4F68C1142D77}"/>
                </a:ext>
              </a:extLst>
            </p:cNvPr>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a:extLst>
                <a:ext uri="{FF2B5EF4-FFF2-40B4-BE49-F238E27FC236}">
                  <a16:creationId xmlns:a16="http://schemas.microsoft.com/office/drawing/2014/main" xmlns="" id="{41E2818D-6C69-4C43-80B8-BF744BC2819C}"/>
                </a:ext>
              </a:extLst>
            </p:cNvPr>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a:extLst>
                <a:ext uri="{FF2B5EF4-FFF2-40B4-BE49-F238E27FC236}">
                  <a16:creationId xmlns:a16="http://schemas.microsoft.com/office/drawing/2014/main" xmlns="" id="{325E5541-05F3-449C-BD85-E609606ADB27}"/>
                </a:ext>
              </a:extLst>
            </p:cNvPr>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40018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676030" y="-5618029"/>
            <a:ext cx="10496060" cy="10799238"/>
            <a:chOff x="-901373" y="-7490705"/>
            <a:chExt cx="13994746" cy="14398984"/>
          </a:xfrm>
        </p:grpSpPr>
        <p:sp>
          <p:nvSpPr>
            <p:cNvPr id="13" name="矩形 12"/>
            <p:cNvSpPr/>
            <p:nvPr/>
          </p:nvSpPr>
          <p:spPr>
            <a:xfrm>
              <a:off x="0" y="50279"/>
              <a:ext cx="12192000" cy="6858000"/>
            </a:xfrm>
            <a:prstGeom prst="rect">
              <a:avLst/>
            </a:prstGeom>
            <a:solidFill>
              <a:srgbClr val="1B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弦形 18"/>
            <p:cNvSpPr/>
            <p:nvPr/>
          </p:nvSpPr>
          <p:spPr>
            <a:xfrm rot="13350635">
              <a:off x="-901373" y="-7490705"/>
              <a:ext cx="13994746" cy="14310154"/>
            </a:xfrm>
            <a:prstGeom prst="chord">
              <a:avLst>
                <a:gd name="adj1" fmla="val 4600706"/>
                <a:gd name="adj2" fmla="val 18879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等腰三角形 11"/>
          <p:cNvSpPr/>
          <p:nvPr/>
        </p:nvSpPr>
        <p:spPr>
          <a:xfrm rot="18000000" flipH="1">
            <a:off x="6198059" y="2089526"/>
            <a:ext cx="332643" cy="28956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等腰三角形 14"/>
          <p:cNvSpPr/>
          <p:nvPr/>
        </p:nvSpPr>
        <p:spPr>
          <a:xfrm rot="18000000" flipH="1">
            <a:off x="2275525" y="4682670"/>
            <a:ext cx="332643" cy="28956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等腰三角形 17"/>
          <p:cNvSpPr/>
          <p:nvPr/>
        </p:nvSpPr>
        <p:spPr>
          <a:xfrm rot="18000000" flipH="1">
            <a:off x="1018987" y="1873096"/>
            <a:ext cx="332643" cy="28956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 name="组合 2"/>
          <p:cNvGrpSpPr/>
          <p:nvPr/>
        </p:nvGrpSpPr>
        <p:grpSpPr>
          <a:xfrm>
            <a:off x="1318926" y="2506047"/>
            <a:ext cx="902042" cy="623348"/>
            <a:chOff x="1720243" y="1975504"/>
            <a:chExt cx="1202722" cy="831130"/>
          </a:xfrm>
        </p:grpSpPr>
        <p:sp>
          <p:nvSpPr>
            <p:cNvPr id="7" name="等腰三角形 6"/>
            <p:cNvSpPr/>
            <p:nvPr/>
          </p:nvSpPr>
          <p:spPr>
            <a:xfrm rot="19813541" flipH="1">
              <a:off x="2099842" y="1975504"/>
              <a:ext cx="443524" cy="386081"/>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9813541" flipH="1">
              <a:off x="2099844" y="2420553"/>
              <a:ext cx="443524" cy="386081"/>
            </a:xfrm>
            <a:prstGeom prst="triangle">
              <a:avLst/>
            </a:prstGeom>
            <a:solidFill>
              <a:srgbClr val="93B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9813541" flipH="1">
              <a:off x="2479441" y="2198028"/>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rot="19813541" flipH="1">
              <a:off x="1720243" y="2198028"/>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flipH="1">
            <a:off x="6923032" y="2506047"/>
            <a:ext cx="902042" cy="623348"/>
            <a:chOff x="1720243" y="1975504"/>
            <a:chExt cx="1202722" cy="831130"/>
          </a:xfrm>
        </p:grpSpPr>
        <p:sp>
          <p:nvSpPr>
            <p:cNvPr id="28" name="等腰三角形 27"/>
            <p:cNvSpPr/>
            <p:nvPr/>
          </p:nvSpPr>
          <p:spPr>
            <a:xfrm rot="19813541" flipH="1">
              <a:off x="2099842" y="1975504"/>
              <a:ext cx="443524" cy="386081"/>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19813541" flipH="1">
              <a:off x="2099844" y="2420553"/>
              <a:ext cx="443524" cy="386081"/>
            </a:xfrm>
            <a:prstGeom prst="triangle">
              <a:avLst/>
            </a:prstGeom>
            <a:solidFill>
              <a:srgbClr val="93B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9813541" flipH="1">
              <a:off x="2479441" y="2198028"/>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19813541" flipH="1">
              <a:off x="1720243" y="2198028"/>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等腰三角形 30"/>
          <p:cNvSpPr/>
          <p:nvPr/>
        </p:nvSpPr>
        <p:spPr>
          <a:xfrm rot="6300000" flipH="1">
            <a:off x="8012519" y="3858701"/>
            <a:ext cx="332643" cy="28956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2" name="等腰三角形 31"/>
          <p:cNvSpPr/>
          <p:nvPr/>
        </p:nvSpPr>
        <p:spPr>
          <a:xfrm rot="21257021" flipH="1">
            <a:off x="452930" y="4075130"/>
            <a:ext cx="332643" cy="2895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3" name="等腰三角形 32"/>
          <p:cNvSpPr/>
          <p:nvPr/>
        </p:nvSpPr>
        <p:spPr>
          <a:xfrm rot="1539679" flipH="1">
            <a:off x="810077" y="4172268"/>
            <a:ext cx="332643" cy="28956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4" name="等腰三角形 33"/>
          <p:cNvSpPr/>
          <p:nvPr/>
        </p:nvSpPr>
        <p:spPr>
          <a:xfrm rot="20540864" flipH="1">
            <a:off x="1387364" y="4710811"/>
            <a:ext cx="332643" cy="28956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等腰三角形 34"/>
          <p:cNvSpPr/>
          <p:nvPr/>
        </p:nvSpPr>
        <p:spPr>
          <a:xfrm rot="20540864" flipH="1">
            <a:off x="7246841" y="4710811"/>
            <a:ext cx="332643" cy="2895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等腰三角形 35"/>
          <p:cNvSpPr/>
          <p:nvPr/>
        </p:nvSpPr>
        <p:spPr>
          <a:xfrm flipH="1">
            <a:off x="8498366" y="4625803"/>
            <a:ext cx="332643" cy="28956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nvSpPr>
        <p:spPr>
          <a:xfrm>
            <a:off x="3088260" y="2110085"/>
            <a:ext cx="296748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smtClean="0">
                <a:ln w="0"/>
                <a:solidFill>
                  <a:schemeClr val="accent5">
                    <a:lumMod val="50000"/>
                  </a:schemeClr>
                </a:solidFill>
                <a:effectLst>
                  <a:reflection blurRad="12700" stA="50000" endPos="50000" dist="5000" dir="5400000" sy="-100000" rotWithShape="0"/>
                </a:effectLst>
              </a:rPr>
              <a:t>谢谢观看</a:t>
            </a:r>
            <a:endParaRPr lang="zh-CN" altLang="en-US" sz="5400" b="1" cap="all" spc="0" dirty="0">
              <a:ln w="0"/>
              <a:solidFill>
                <a:schemeClr val="accent5">
                  <a:lumMod val="50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068191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2708672" cy="5143500"/>
          </a:xfrm>
          <a:prstGeom prst="rect">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4" name="组合 3">
            <a:extLst>
              <a:ext uri="{FF2B5EF4-FFF2-40B4-BE49-F238E27FC236}">
                <a16:creationId xmlns:a16="http://schemas.microsoft.com/office/drawing/2014/main" xmlns="" id="{002D95C9-5A7E-408E-99C1-C22351EAE902}"/>
              </a:ext>
            </a:extLst>
          </p:cNvPr>
          <p:cNvGrpSpPr/>
          <p:nvPr/>
        </p:nvGrpSpPr>
        <p:grpSpPr>
          <a:xfrm>
            <a:off x="756034" y="1983128"/>
            <a:ext cx="1473254" cy="1177245"/>
            <a:chOff x="756034" y="1631894"/>
            <a:chExt cx="1473254" cy="1177245"/>
          </a:xfrm>
        </p:grpSpPr>
        <p:sp>
          <p:nvSpPr>
            <p:cNvPr id="6" name="文本框 5"/>
            <p:cNvSpPr txBox="1"/>
            <p:nvPr/>
          </p:nvSpPr>
          <p:spPr>
            <a:xfrm>
              <a:off x="756034" y="1631894"/>
              <a:ext cx="1196609" cy="1177245"/>
            </a:xfrm>
            <a:prstGeom prst="rect">
              <a:avLst/>
            </a:prstGeom>
            <a:noFill/>
          </p:spPr>
          <p:txBody>
            <a:bodyPr wrap="square" lIns="68580" tIns="34290" rIns="68580" bIns="34290"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第一部分</a:t>
              </a:r>
            </a:p>
          </p:txBody>
        </p:sp>
        <p:grpSp>
          <p:nvGrpSpPr>
            <p:cNvPr id="23" name="组合 22"/>
            <p:cNvGrpSpPr/>
            <p:nvPr/>
          </p:nvGrpSpPr>
          <p:grpSpPr>
            <a:xfrm>
              <a:off x="1880272" y="2044311"/>
              <a:ext cx="349016" cy="352411"/>
              <a:chOff x="2099842" y="1975504"/>
              <a:chExt cx="823123" cy="831130"/>
            </a:xfrm>
            <a:solidFill>
              <a:schemeClr val="bg1"/>
            </a:solidFill>
          </p:grpSpPr>
          <p:sp>
            <p:nvSpPr>
              <p:cNvPr id="24" name="等腰三角形 23"/>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 name="组合 1"/>
          <p:cNvGrpSpPr/>
          <p:nvPr/>
        </p:nvGrpSpPr>
        <p:grpSpPr>
          <a:xfrm>
            <a:off x="2915816" y="2340917"/>
            <a:ext cx="6048672" cy="461666"/>
            <a:chOff x="4585514" y="1054862"/>
            <a:chExt cx="8064895" cy="615555"/>
          </a:xfrm>
        </p:grpSpPr>
        <p:sp>
          <p:nvSpPr>
            <p:cNvPr id="8" name="等腰三角形 7"/>
            <p:cNvSpPr/>
            <p:nvPr/>
          </p:nvSpPr>
          <p:spPr>
            <a:xfrm rot="5400000" flipH="1">
              <a:off x="4551880" y="1121191"/>
              <a:ext cx="519388" cy="452119"/>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285429" y="1054863"/>
              <a:ext cx="1932495" cy="615554"/>
            </a:xfrm>
            <a:prstGeom prst="rect">
              <a:avLst/>
            </a:prstGeom>
            <a:noFill/>
          </p:spPr>
          <p:txBody>
            <a:bodyPr wrap="square" rtlCol="0">
              <a:spAutoFit/>
            </a:bodyPr>
            <a:lstStyle/>
            <a:p>
              <a:r>
                <a:rPr lang="zh-CN" altLang="en-US" sz="2400" b="1" dirty="0">
                  <a:solidFill>
                    <a:srgbClr val="595E64"/>
                  </a:solidFill>
                  <a:latin typeface="微软雅黑" panose="020B0503020204020204" pitchFamily="34" charset="-122"/>
                  <a:ea typeface="微软雅黑" panose="020B0503020204020204" pitchFamily="34" charset="-122"/>
                </a:rPr>
                <a:t>第一部分</a:t>
              </a:r>
            </a:p>
          </p:txBody>
        </p:sp>
        <p:sp>
          <p:nvSpPr>
            <p:cNvPr id="19" name="文本框 18"/>
            <p:cNvSpPr txBox="1"/>
            <p:nvPr/>
          </p:nvSpPr>
          <p:spPr>
            <a:xfrm>
              <a:off x="7243535" y="1054862"/>
              <a:ext cx="5406874" cy="615554"/>
            </a:xfrm>
            <a:prstGeom prst="rect">
              <a:avLst/>
            </a:prstGeom>
            <a:noFill/>
          </p:spPr>
          <p:txBody>
            <a:bodyPr wrap="square" rtlCol="0">
              <a:spAutoFit/>
            </a:bodyPr>
            <a:lstStyle/>
            <a:p>
              <a:r>
                <a:rPr lang="zh-CN" altLang="en-US" sz="2400" dirty="0">
                  <a:solidFill>
                    <a:srgbClr val="595E64"/>
                  </a:solidFill>
                  <a:latin typeface="微软雅黑" panose="020B0503020204020204" pitchFamily="34" charset="-122"/>
                  <a:ea typeface="微软雅黑" panose="020B0503020204020204" pitchFamily="34" charset="-122"/>
                </a:rPr>
                <a:t>政策依据、流程及优惠政策</a:t>
              </a:r>
            </a:p>
          </p:txBody>
        </p:sp>
      </p:grpSp>
    </p:spTree>
    <p:extLst>
      <p:ext uri="{BB962C8B-B14F-4D97-AF65-F5344CB8AC3E}">
        <p14:creationId xmlns:p14="http://schemas.microsoft.com/office/powerpoint/2010/main" val="1786591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A6099D25-EC7C-4F9E-A25B-8A63C530133B}"/>
              </a:ext>
            </a:extLst>
          </p:cNvPr>
          <p:cNvGrpSpPr/>
          <p:nvPr/>
        </p:nvGrpSpPr>
        <p:grpSpPr>
          <a:xfrm>
            <a:off x="925043" y="1323863"/>
            <a:ext cx="7293915" cy="2495775"/>
            <a:chOff x="411938" y="1222727"/>
            <a:chExt cx="7293915" cy="2495775"/>
          </a:xfrm>
        </p:grpSpPr>
        <p:grpSp>
          <p:nvGrpSpPr>
            <p:cNvPr id="4" name="组合 10">
              <a:extLst>
                <a:ext uri="{FF2B5EF4-FFF2-40B4-BE49-F238E27FC236}">
                  <a16:creationId xmlns:a16="http://schemas.microsoft.com/office/drawing/2014/main" xmlns="" id="{3DCF6CF3-02F5-485F-8FB8-E79C05EBCF3A}"/>
                </a:ext>
              </a:extLst>
            </p:cNvPr>
            <p:cNvGrpSpPr/>
            <p:nvPr/>
          </p:nvGrpSpPr>
          <p:grpSpPr>
            <a:xfrm>
              <a:off x="412864" y="1222727"/>
              <a:ext cx="419348" cy="487429"/>
              <a:chOff x="1450975" y="1409700"/>
              <a:chExt cx="1316037" cy="2019300"/>
            </a:xfrm>
          </p:grpSpPr>
          <p:sp>
            <p:nvSpPr>
              <p:cNvPr id="44" name="圆角矩形 11">
                <a:extLst>
                  <a:ext uri="{FF2B5EF4-FFF2-40B4-BE49-F238E27FC236}">
                    <a16:creationId xmlns:a16="http://schemas.microsoft.com/office/drawing/2014/main" xmlns="" id="{F4E6547E-A2B5-400D-8433-8A8BE0E46BB6}"/>
                  </a:ext>
                </a:extLst>
              </p:cNvPr>
              <p:cNvSpPr/>
              <p:nvPr/>
            </p:nvSpPr>
            <p:spPr>
              <a:xfrm>
                <a:off x="1450975" y="1409700"/>
                <a:ext cx="1316037" cy="2019300"/>
              </a:xfrm>
              <a:prstGeom prst="roundRect">
                <a:avLst>
                  <a:gd name="adj" fmla="val 0"/>
                </a:avLst>
              </a:prstGeom>
              <a:solidFill>
                <a:srgbClr val="1B90A2"/>
              </a:solidFill>
              <a:ln w="28575">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accent3">
                      <a:lumMod val="20000"/>
                      <a:lumOff val="80000"/>
                    </a:schemeClr>
                  </a:solidFill>
                  <a:latin typeface="微软雅黑" pitchFamily="34" charset="-122"/>
                  <a:ea typeface="微软雅黑" pitchFamily="34" charset="-122"/>
                </a:endParaRPr>
              </a:p>
            </p:txBody>
          </p:sp>
          <p:sp>
            <p:nvSpPr>
              <p:cNvPr id="45" name="矩形 44">
                <a:extLst>
                  <a:ext uri="{FF2B5EF4-FFF2-40B4-BE49-F238E27FC236}">
                    <a16:creationId xmlns:a16="http://schemas.microsoft.com/office/drawing/2014/main" xmlns="" id="{D389A6F1-EB67-4B25-93B8-12AD8B800617}"/>
                  </a:ext>
                </a:extLst>
              </p:cNvPr>
              <p:cNvSpPr/>
              <p:nvPr/>
            </p:nvSpPr>
            <p:spPr>
              <a:xfrm>
                <a:off x="1450975" y="2217218"/>
                <a:ext cx="133350" cy="404265"/>
              </a:xfrm>
              <a:prstGeom prst="rect">
                <a:avLst/>
              </a:prstGeom>
              <a:solidFill>
                <a:srgbClr val="A1DDE3"/>
              </a:solidFill>
              <a:ln>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itchFamily="34" charset="-122"/>
                  <a:ea typeface="微软雅黑" pitchFamily="34" charset="-122"/>
                </a:endParaRPr>
              </a:p>
            </p:txBody>
          </p:sp>
          <p:sp>
            <p:nvSpPr>
              <p:cNvPr id="46" name="矩形 45">
                <a:extLst>
                  <a:ext uri="{FF2B5EF4-FFF2-40B4-BE49-F238E27FC236}">
                    <a16:creationId xmlns:a16="http://schemas.microsoft.com/office/drawing/2014/main" xmlns="" id="{5D1E906B-7501-437B-A664-CF0BE032B8AF}"/>
                  </a:ext>
                </a:extLst>
              </p:cNvPr>
              <p:cNvSpPr/>
              <p:nvPr/>
            </p:nvSpPr>
            <p:spPr>
              <a:xfrm>
                <a:off x="2633662" y="2217218"/>
                <a:ext cx="133350" cy="404265"/>
              </a:xfrm>
              <a:prstGeom prst="rect">
                <a:avLst/>
              </a:prstGeom>
              <a:solidFill>
                <a:srgbClr val="A1DDE3"/>
              </a:solidFill>
              <a:ln>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itchFamily="34" charset="-122"/>
                  <a:ea typeface="微软雅黑" pitchFamily="34" charset="-122"/>
                </a:endParaRPr>
              </a:p>
            </p:txBody>
          </p:sp>
          <p:cxnSp>
            <p:nvCxnSpPr>
              <p:cNvPr id="47" name="直接连接符 46">
                <a:extLst>
                  <a:ext uri="{FF2B5EF4-FFF2-40B4-BE49-F238E27FC236}">
                    <a16:creationId xmlns:a16="http://schemas.microsoft.com/office/drawing/2014/main" xmlns="" id="{C2EFEC0A-BC42-4441-BD70-E3129FA26D83}"/>
                  </a:ext>
                </a:extLst>
              </p:cNvPr>
              <p:cNvCxnSpPr>
                <a:stCxn id="45" idx="3"/>
                <a:endCxn id="46" idx="1"/>
              </p:cNvCxnSpPr>
              <p:nvPr/>
            </p:nvCxnSpPr>
            <p:spPr>
              <a:xfrm>
                <a:off x="1584325" y="2419351"/>
                <a:ext cx="1049337" cy="0"/>
              </a:xfrm>
              <a:prstGeom prst="line">
                <a:avLst/>
              </a:prstGeom>
              <a:ln>
                <a:solidFill>
                  <a:srgbClr val="A1DDE3"/>
                </a:solidFill>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xmlns="" id="{5E6366DB-FBAC-46CC-B78B-E6F3F4E90BD5}"/>
                  </a:ext>
                </a:extLst>
              </p:cNvPr>
              <p:cNvSpPr txBox="1"/>
              <p:nvPr/>
            </p:nvSpPr>
            <p:spPr>
              <a:xfrm>
                <a:off x="1704822" y="1488327"/>
                <a:ext cx="808341" cy="979919"/>
              </a:xfrm>
              <a:prstGeom prst="rect">
                <a:avLst/>
              </a:prstGeom>
              <a:noFill/>
            </p:spPr>
            <p:txBody>
              <a:bodyPr wrap="square" rtlCol="0">
                <a:spAutoFit/>
              </a:bodyPr>
              <a:lstStyle/>
              <a:p>
                <a:pPr algn="ctr"/>
                <a:r>
                  <a:rPr lang="en-US" altLang="zh-CN" sz="2400" dirty="0">
                    <a:solidFill>
                      <a:schemeClr val="accent3">
                        <a:lumMod val="20000"/>
                        <a:lumOff val="80000"/>
                      </a:schemeClr>
                    </a:solidFill>
                    <a:latin typeface="微软雅黑" pitchFamily="34" charset="-122"/>
                    <a:ea typeface="微软雅黑" pitchFamily="34" charset="-122"/>
                  </a:rPr>
                  <a:t>1</a:t>
                </a:r>
              </a:p>
            </p:txBody>
          </p:sp>
        </p:grpSp>
        <p:grpSp>
          <p:nvGrpSpPr>
            <p:cNvPr id="7" name="组合 61">
              <a:extLst>
                <a:ext uri="{FF2B5EF4-FFF2-40B4-BE49-F238E27FC236}">
                  <a16:creationId xmlns:a16="http://schemas.microsoft.com/office/drawing/2014/main" xmlns="" id="{BFD72FA7-7548-4C25-BC6C-2C5034A043D1}"/>
                </a:ext>
              </a:extLst>
            </p:cNvPr>
            <p:cNvGrpSpPr/>
            <p:nvPr/>
          </p:nvGrpSpPr>
          <p:grpSpPr>
            <a:xfrm>
              <a:off x="411938" y="3232502"/>
              <a:ext cx="421200" cy="486000"/>
              <a:chOff x="1450975" y="1409700"/>
              <a:chExt cx="1316037" cy="2019300"/>
            </a:xfrm>
          </p:grpSpPr>
          <p:sp>
            <p:nvSpPr>
              <p:cNvPr id="34" name="圆角矩形 62">
                <a:extLst>
                  <a:ext uri="{FF2B5EF4-FFF2-40B4-BE49-F238E27FC236}">
                    <a16:creationId xmlns:a16="http://schemas.microsoft.com/office/drawing/2014/main" xmlns="" id="{4FC39B90-2402-4C78-B79C-B8723CCE16E9}"/>
                  </a:ext>
                </a:extLst>
              </p:cNvPr>
              <p:cNvSpPr/>
              <p:nvPr/>
            </p:nvSpPr>
            <p:spPr>
              <a:xfrm>
                <a:off x="1450975" y="1409700"/>
                <a:ext cx="1316037" cy="2019300"/>
              </a:xfrm>
              <a:prstGeom prst="roundRect">
                <a:avLst>
                  <a:gd name="adj" fmla="val 0"/>
                </a:avLst>
              </a:prstGeom>
              <a:solidFill>
                <a:srgbClr val="55C1E7"/>
              </a:solidFill>
              <a:ln w="28575">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itchFamily="34" charset="-122"/>
                  <a:ea typeface="微软雅黑" pitchFamily="34" charset="-122"/>
                </a:endParaRPr>
              </a:p>
            </p:txBody>
          </p:sp>
          <p:sp>
            <p:nvSpPr>
              <p:cNvPr id="35" name="矩形 34">
                <a:extLst>
                  <a:ext uri="{FF2B5EF4-FFF2-40B4-BE49-F238E27FC236}">
                    <a16:creationId xmlns:a16="http://schemas.microsoft.com/office/drawing/2014/main" xmlns="" id="{81142E65-0583-4135-954C-2E410F9D0A0E}"/>
                  </a:ext>
                </a:extLst>
              </p:cNvPr>
              <p:cNvSpPr/>
              <p:nvPr/>
            </p:nvSpPr>
            <p:spPr>
              <a:xfrm>
                <a:off x="1450975" y="2217218"/>
                <a:ext cx="133350" cy="404265"/>
              </a:xfrm>
              <a:prstGeom prst="rect">
                <a:avLst/>
              </a:prstGeom>
              <a:solidFill>
                <a:srgbClr val="A1DDE3"/>
              </a:solidFill>
              <a:ln>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itchFamily="34" charset="-122"/>
                  <a:ea typeface="微软雅黑" pitchFamily="34" charset="-122"/>
                </a:endParaRPr>
              </a:p>
            </p:txBody>
          </p:sp>
          <p:sp>
            <p:nvSpPr>
              <p:cNvPr id="36" name="矩形 35">
                <a:extLst>
                  <a:ext uri="{FF2B5EF4-FFF2-40B4-BE49-F238E27FC236}">
                    <a16:creationId xmlns:a16="http://schemas.microsoft.com/office/drawing/2014/main" xmlns="" id="{EC22303A-3153-419B-A39F-1B81AD72F153}"/>
                  </a:ext>
                </a:extLst>
              </p:cNvPr>
              <p:cNvSpPr/>
              <p:nvPr/>
            </p:nvSpPr>
            <p:spPr>
              <a:xfrm>
                <a:off x="2633662" y="2217218"/>
                <a:ext cx="133350" cy="404265"/>
              </a:xfrm>
              <a:prstGeom prst="rect">
                <a:avLst/>
              </a:prstGeom>
              <a:solidFill>
                <a:srgbClr val="A1DDE3"/>
              </a:solidFill>
              <a:ln>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itchFamily="34" charset="-122"/>
                  <a:ea typeface="微软雅黑" pitchFamily="34" charset="-122"/>
                </a:endParaRPr>
              </a:p>
            </p:txBody>
          </p:sp>
          <p:cxnSp>
            <p:nvCxnSpPr>
              <p:cNvPr id="37" name="直接连接符 36">
                <a:extLst>
                  <a:ext uri="{FF2B5EF4-FFF2-40B4-BE49-F238E27FC236}">
                    <a16:creationId xmlns:a16="http://schemas.microsoft.com/office/drawing/2014/main" xmlns="" id="{576A7C97-7048-4FF5-95AC-BD5221E764EE}"/>
                  </a:ext>
                </a:extLst>
              </p:cNvPr>
              <p:cNvCxnSpPr>
                <a:stCxn id="35" idx="3"/>
                <a:endCxn id="36" idx="1"/>
              </p:cNvCxnSpPr>
              <p:nvPr/>
            </p:nvCxnSpPr>
            <p:spPr>
              <a:xfrm>
                <a:off x="1584325" y="2419351"/>
                <a:ext cx="1049337" cy="0"/>
              </a:xfrm>
              <a:prstGeom prst="line">
                <a:avLst/>
              </a:prstGeom>
              <a:ln>
                <a:solidFill>
                  <a:srgbClr val="A1DDE3"/>
                </a:solidFill>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xmlns="" id="{F2D6F8FE-6A20-4741-A6FA-8F775E9E23B8}"/>
                  </a:ext>
                </a:extLst>
              </p:cNvPr>
              <p:cNvSpPr txBox="1"/>
              <p:nvPr/>
            </p:nvSpPr>
            <p:spPr>
              <a:xfrm>
                <a:off x="1704823" y="1488327"/>
                <a:ext cx="808340" cy="752098"/>
              </a:xfrm>
              <a:prstGeom prst="rect">
                <a:avLst/>
              </a:prstGeom>
              <a:noFill/>
            </p:spPr>
            <p:txBody>
              <a:bodyPr wrap="square" rtlCol="0">
                <a:spAutoFit/>
              </a:bodyPr>
              <a:lstStyle/>
              <a:p>
                <a:pPr algn="ctr"/>
                <a:r>
                  <a:rPr lang="en-US" altLang="zh-CN" sz="2400" dirty="0">
                    <a:solidFill>
                      <a:schemeClr val="accent3">
                        <a:lumMod val="20000"/>
                        <a:lumOff val="80000"/>
                      </a:schemeClr>
                    </a:solidFill>
                    <a:latin typeface="微软雅黑" pitchFamily="34" charset="-122"/>
                    <a:ea typeface="微软雅黑" pitchFamily="34" charset="-122"/>
                  </a:rPr>
                  <a:t>3</a:t>
                </a:r>
              </a:p>
            </p:txBody>
          </p:sp>
        </p:grpSp>
        <p:sp>
          <p:nvSpPr>
            <p:cNvPr id="27" name="文本框 26">
              <a:extLst>
                <a:ext uri="{FF2B5EF4-FFF2-40B4-BE49-F238E27FC236}">
                  <a16:creationId xmlns:a16="http://schemas.microsoft.com/office/drawing/2014/main" xmlns="" id="{07F1B684-416A-434D-B08C-6168412CC540}"/>
                </a:ext>
              </a:extLst>
            </p:cNvPr>
            <p:cNvSpPr txBox="1"/>
            <p:nvPr/>
          </p:nvSpPr>
          <p:spPr>
            <a:xfrm>
              <a:off x="1195723" y="3217620"/>
              <a:ext cx="3417526" cy="418465"/>
            </a:xfrm>
            <a:prstGeom prst="rect">
              <a:avLst/>
            </a:prstGeom>
            <a:noFill/>
          </p:spPr>
          <p:txBody>
            <a:bodyPr wrap="square" rtlCol="0">
              <a:spAutoFit/>
            </a:bodyPr>
            <a:lstStyle/>
            <a:p>
              <a:pPr algn="ctr" fontAlgn="auto">
                <a:lnSpc>
                  <a:spcPct val="150000"/>
                </a:lnSpc>
                <a:spcBef>
                  <a:spcPts val="700"/>
                </a:spcBef>
              </a:pPr>
              <a:r>
                <a:rPr lang="en-US" altLang="zh-CN" sz="1600" b="1" dirty="0">
                  <a:solidFill>
                    <a:srgbClr val="55C1E7"/>
                  </a:solidFill>
                  <a:latin typeface="微软雅黑" pitchFamily="34" charset="-122"/>
                  <a:ea typeface="微软雅黑" pitchFamily="34" charset="-122"/>
                  <a:sym typeface="+mn-ea"/>
                </a:rPr>
                <a:t>《</a:t>
              </a:r>
              <a:r>
                <a:rPr lang="zh-CN" altLang="en-US" sz="1600" b="1" dirty="0">
                  <a:solidFill>
                    <a:srgbClr val="55C1E7"/>
                  </a:solidFill>
                  <a:latin typeface="微软雅黑" pitchFamily="34" charset="-122"/>
                  <a:ea typeface="微软雅黑" pitchFamily="34" charset="-122"/>
                  <a:sym typeface="+mn-ea"/>
                </a:rPr>
                <a:t>科技型中小企业评价工作指引</a:t>
              </a:r>
              <a:r>
                <a:rPr lang="en-US" altLang="zh-CN" sz="1600" b="1" dirty="0">
                  <a:solidFill>
                    <a:srgbClr val="55C1E7"/>
                  </a:solidFill>
                  <a:latin typeface="微软雅黑" pitchFamily="34" charset="-122"/>
                  <a:ea typeface="微软雅黑" pitchFamily="34" charset="-122"/>
                  <a:sym typeface="+mn-ea"/>
                </a:rPr>
                <a:t>》</a:t>
              </a:r>
              <a:endParaRPr lang="zh-CN" altLang="en-US" sz="1600" b="1" dirty="0">
                <a:solidFill>
                  <a:srgbClr val="55C1E7"/>
                </a:solidFill>
                <a:latin typeface="微软雅黑" pitchFamily="34" charset="-122"/>
                <a:ea typeface="微软雅黑" pitchFamily="34" charset="-122"/>
                <a:sym typeface="+mn-ea"/>
              </a:endParaRPr>
            </a:p>
          </p:txBody>
        </p:sp>
        <p:sp>
          <p:nvSpPr>
            <p:cNvPr id="19" name="文本框 18">
              <a:extLst>
                <a:ext uri="{FF2B5EF4-FFF2-40B4-BE49-F238E27FC236}">
                  <a16:creationId xmlns:a16="http://schemas.microsoft.com/office/drawing/2014/main" xmlns="" id="{C16D76D5-391D-4C61-B641-26C9718C617D}"/>
                </a:ext>
              </a:extLst>
            </p:cNvPr>
            <p:cNvSpPr txBox="1"/>
            <p:nvPr/>
          </p:nvSpPr>
          <p:spPr>
            <a:xfrm>
              <a:off x="1489071" y="1223948"/>
              <a:ext cx="2830830" cy="418465"/>
            </a:xfrm>
            <a:prstGeom prst="rect">
              <a:avLst/>
            </a:prstGeom>
            <a:noFill/>
          </p:spPr>
          <p:txBody>
            <a:bodyPr wrap="square" rtlCol="0" anchor="ctr">
              <a:spAutoFit/>
            </a:bodyPr>
            <a:lstStyle/>
            <a:p>
              <a:pPr algn="ctr" fontAlgn="auto">
                <a:lnSpc>
                  <a:spcPct val="150000"/>
                </a:lnSpc>
                <a:spcBef>
                  <a:spcPts val="700"/>
                </a:spcBef>
              </a:pPr>
              <a:r>
                <a:rPr lang="zh-CN" altLang="en-US" sz="1600" b="1" dirty="0">
                  <a:solidFill>
                    <a:srgbClr val="1B90A2"/>
                  </a:solidFill>
                  <a:latin typeface="微软雅黑" pitchFamily="34" charset="-122"/>
                  <a:ea typeface="微软雅黑" pitchFamily="34" charset="-122"/>
                  <a:sym typeface="+mn-ea"/>
                </a:rPr>
                <a:t>《深化科技体制改革实施方案》</a:t>
              </a:r>
            </a:p>
          </p:txBody>
        </p:sp>
        <p:sp>
          <p:nvSpPr>
            <p:cNvPr id="50" name="文本框 49">
              <a:extLst>
                <a:ext uri="{FF2B5EF4-FFF2-40B4-BE49-F238E27FC236}">
                  <a16:creationId xmlns:a16="http://schemas.microsoft.com/office/drawing/2014/main" xmlns="" id="{47F1E91B-EB0D-4423-BCD2-1856C089917B}"/>
                </a:ext>
              </a:extLst>
            </p:cNvPr>
            <p:cNvSpPr txBox="1"/>
            <p:nvPr/>
          </p:nvSpPr>
          <p:spPr>
            <a:xfrm>
              <a:off x="4594353" y="3291830"/>
              <a:ext cx="3111500" cy="336695"/>
            </a:xfrm>
            <a:prstGeom prst="rect">
              <a:avLst/>
            </a:prstGeom>
            <a:noFill/>
          </p:spPr>
          <p:txBody>
            <a:bodyPr wrap="square" rtlCol="0">
              <a:spAutoFit/>
            </a:bodyPr>
            <a:lstStyle/>
            <a:p>
              <a:pPr algn="ctr" fontAlgn="auto">
                <a:lnSpc>
                  <a:spcPct val="150000"/>
                </a:lnSpc>
              </a:pPr>
              <a:r>
                <a:rPr lang="en-US" altLang="zh-CN" sz="1200" dirty="0" smtClean="0">
                  <a:solidFill>
                    <a:schemeClr val="tx1">
                      <a:lumMod val="50000"/>
                      <a:lumOff val="50000"/>
                    </a:schemeClr>
                  </a:solidFill>
                  <a:latin typeface="微软雅黑" pitchFamily="34" charset="-122"/>
                  <a:ea typeface="微软雅黑" pitchFamily="34" charset="-122"/>
                  <a:sym typeface="+mn-ea"/>
                </a:rPr>
                <a:t>2022</a:t>
              </a:r>
              <a:r>
                <a:rPr lang="zh-CN" altLang="en-US" sz="1200" dirty="0" smtClean="0">
                  <a:solidFill>
                    <a:schemeClr val="tx1">
                      <a:lumMod val="50000"/>
                      <a:lumOff val="50000"/>
                    </a:schemeClr>
                  </a:solidFill>
                  <a:latin typeface="微软雅黑" pitchFamily="34" charset="-122"/>
                  <a:ea typeface="微软雅黑" pitchFamily="34" charset="-122"/>
                  <a:sym typeface="+mn-ea"/>
                </a:rPr>
                <a:t>年</a:t>
              </a:r>
              <a:r>
                <a:rPr lang="en-US" altLang="zh-CN" sz="1200" dirty="0">
                  <a:solidFill>
                    <a:schemeClr val="tx1">
                      <a:lumMod val="50000"/>
                      <a:lumOff val="50000"/>
                    </a:schemeClr>
                  </a:solidFill>
                  <a:latin typeface="微软雅黑" pitchFamily="34" charset="-122"/>
                  <a:ea typeface="微软雅黑" pitchFamily="34" charset="-122"/>
                  <a:sym typeface="+mn-ea"/>
                </a:rPr>
                <a:t>3</a:t>
              </a:r>
              <a:r>
                <a:rPr lang="zh-CN" altLang="en-US" sz="1200" dirty="0" smtClean="0">
                  <a:solidFill>
                    <a:schemeClr val="tx1">
                      <a:lumMod val="50000"/>
                      <a:lumOff val="50000"/>
                    </a:schemeClr>
                  </a:solidFill>
                  <a:latin typeface="微软雅黑" pitchFamily="34" charset="-122"/>
                  <a:ea typeface="微软雅黑" pitchFamily="34" charset="-122"/>
                  <a:sym typeface="+mn-ea"/>
                </a:rPr>
                <a:t>月</a:t>
              </a:r>
              <a:r>
                <a:rPr lang="en-US" altLang="zh-CN" sz="1200" dirty="0" smtClean="0">
                  <a:solidFill>
                    <a:schemeClr val="tx1">
                      <a:lumMod val="50000"/>
                      <a:lumOff val="50000"/>
                    </a:schemeClr>
                  </a:solidFill>
                  <a:latin typeface="微软雅黑" pitchFamily="34" charset="-122"/>
                  <a:ea typeface="微软雅黑" pitchFamily="34" charset="-122"/>
                  <a:sym typeface="+mn-ea"/>
                </a:rPr>
                <a:t>4</a:t>
              </a:r>
              <a:r>
                <a:rPr lang="zh-CN" altLang="en-US" sz="1200" dirty="0" smtClean="0">
                  <a:solidFill>
                    <a:schemeClr val="tx1">
                      <a:lumMod val="50000"/>
                      <a:lumOff val="50000"/>
                    </a:schemeClr>
                  </a:solidFill>
                  <a:latin typeface="微软雅黑" pitchFamily="34" charset="-122"/>
                  <a:ea typeface="微软雅黑" pitchFamily="34" charset="-122"/>
                  <a:sym typeface="+mn-ea"/>
                </a:rPr>
                <a:t>日</a:t>
              </a:r>
              <a:r>
                <a:rPr lang="zh-CN" altLang="en-US" sz="1200" dirty="0">
                  <a:solidFill>
                    <a:schemeClr val="tx1">
                      <a:lumMod val="50000"/>
                      <a:lumOff val="50000"/>
                    </a:schemeClr>
                  </a:solidFill>
                  <a:latin typeface="微软雅黑" pitchFamily="34" charset="-122"/>
                  <a:ea typeface="微软雅黑" pitchFamily="34" charset="-122"/>
                  <a:sym typeface="+mn-ea"/>
                </a:rPr>
                <a:t>　</a:t>
              </a:r>
              <a:r>
                <a:rPr lang="zh-CN" altLang="en-US" sz="1200" dirty="0" smtClean="0">
                  <a:solidFill>
                    <a:schemeClr val="tx1">
                      <a:lumMod val="50000"/>
                      <a:lumOff val="50000"/>
                    </a:schemeClr>
                  </a:solidFill>
                  <a:latin typeface="微软雅黑" pitchFamily="34" charset="-122"/>
                  <a:ea typeface="微软雅黑" pitchFamily="34" charset="-122"/>
                  <a:sym typeface="+mn-ea"/>
                </a:rPr>
                <a:t>国</a:t>
              </a:r>
              <a:r>
                <a:rPr lang="zh-CN" altLang="en-US" sz="1200" dirty="0">
                  <a:solidFill>
                    <a:schemeClr val="tx1">
                      <a:lumMod val="50000"/>
                      <a:lumOff val="50000"/>
                    </a:schemeClr>
                  </a:solidFill>
                  <a:latin typeface="微软雅黑" pitchFamily="34" charset="-122"/>
                  <a:ea typeface="微软雅黑" pitchFamily="34" charset="-122"/>
                  <a:sym typeface="+mn-ea"/>
                </a:rPr>
                <a:t>科火字</a:t>
              </a:r>
              <a:r>
                <a:rPr lang="en-US" altLang="zh-CN" sz="1200" dirty="0">
                  <a:solidFill>
                    <a:schemeClr val="tx1">
                      <a:lumMod val="50000"/>
                      <a:lumOff val="50000"/>
                    </a:schemeClr>
                  </a:solidFill>
                  <a:latin typeface="微软雅黑" pitchFamily="34" charset="-122"/>
                  <a:ea typeface="微软雅黑" pitchFamily="34" charset="-122"/>
                  <a:sym typeface="+mn-ea"/>
                </a:rPr>
                <a:t>〔2022〕67</a:t>
              </a:r>
              <a:r>
                <a:rPr lang="zh-CN" altLang="en-US" sz="1200" dirty="0">
                  <a:solidFill>
                    <a:schemeClr val="tx1">
                      <a:lumMod val="50000"/>
                      <a:lumOff val="50000"/>
                    </a:schemeClr>
                  </a:solidFill>
                  <a:latin typeface="微软雅黑" pitchFamily="34" charset="-122"/>
                  <a:ea typeface="微软雅黑" pitchFamily="34" charset="-122"/>
                  <a:sym typeface="+mn-ea"/>
                </a:rPr>
                <a:t>号　　</a:t>
              </a:r>
              <a:endParaRPr lang="zh-CN" altLang="en-US" sz="1200" b="1" dirty="0">
                <a:solidFill>
                  <a:schemeClr val="tx1">
                    <a:lumMod val="50000"/>
                    <a:lumOff val="50000"/>
                  </a:schemeClr>
                </a:solidFill>
                <a:latin typeface="微软雅黑" pitchFamily="34" charset="-122"/>
                <a:ea typeface="微软雅黑" pitchFamily="34" charset="-122"/>
                <a:sym typeface="+mn-ea"/>
              </a:endParaRPr>
            </a:p>
          </p:txBody>
        </p:sp>
        <p:grpSp>
          <p:nvGrpSpPr>
            <p:cNvPr id="51" name="组合 1">
              <a:extLst>
                <a:ext uri="{FF2B5EF4-FFF2-40B4-BE49-F238E27FC236}">
                  <a16:creationId xmlns:a16="http://schemas.microsoft.com/office/drawing/2014/main" xmlns="" id="{2E4D275A-F641-40DA-8D76-612A38206789}"/>
                </a:ext>
              </a:extLst>
            </p:cNvPr>
            <p:cNvGrpSpPr/>
            <p:nvPr/>
          </p:nvGrpSpPr>
          <p:grpSpPr>
            <a:xfrm>
              <a:off x="411938" y="2228329"/>
              <a:ext cx="421200" cy="486000"/>
              <a:chOff x="1450975" y="1409700"/>
              <a:chExt cx="1316037" cy="2019300"/>
            </a:xfrm>
          </p:grpSpPr>
          <p:sp>
            <p:nvSpPr>
              <p:cNvPr id="52" name="圆角矩形 2">
                <a:extLst>
                  <a:ext uri="{FF2B5EF4-FFF2-40B4-BE49-F238E27FC236}">
                    <a16:creationId xmlns:a16="http://schemas.microsoft.com/office/drawing/2014/main" xmlns="" id="{0435AF80-CB9A-4417-B2C7-D06D92BDC352}"/>
                  </a:ext>
                </a:extLst>
              </p:cNvPr>
              <p:cNvSpPr/>
              <p:nvPr/>
            </p:nvSpPr>
            <p:spPr>
              <a:xfrm>
                <a:off x="1450975" y="1409700"/>
                <a:ext cx="1316037" cy="2019300"/>
              </a:xfrm>
              <a:prstGeom prst="roundRect">
                <a:avLst>
                  <a:gd name="adj" fmla="val 0"/>
                </a:avLst>
              </a:prstGeom>
              <a:solidFill>
                <a:srgbClr val="93B784"/>
              </a:solidFill>
              <a:ln w="28575">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itchFamily="34" charset="-122"/>
                  <a:ea typeface="微软雅黑" pitchFamily="34" charset="-122"/>
                </a:endParaRPr>
              </a:p>
            </p:txBody>
          </p:sp>
          <p:sp>
            <p:nvSpPr>
              <p:cNvPr id="53" name="矩形 52">
                <a:extLst>
                  <a:ext uri="{FF2B5EF4-FFF2-40B4-BE49-F238E27FC236}">
                    <a16:creationId xmlns:a16="http://schemas.microsoft.com/office/drawing/2014/main" xmlns="" id="{7406A39C-91BE-460A-8E4F-C8A971DC756C}"/>
                  </a:ext>
                </a:extLst>
              </p:cNvPr>
              <p:cNvSpPr/>
              <p:nvPr/>
            </p:nvSpPr>
            <p:spPr>
              <a:xfrm>
                <a:off x="1450975" y="2217218"/>
                <a:ext cx="133350" cy="404265"/>
              </a:xfrm>
              <a:prstGeom prst="rect">
                <a:avLst/>
              </a:prstGeom>
              <a:solidFill>
                <a:srgbClr val="A1DDE3"/>
              </a:solidFill>
              <a:ln>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itchFamily="34" charset="-122"/>
                  <a:ea typeface="微软雅黑" pitchFamily="34" charset="-122"/>
                </a:endParaRPr>
              </a:p>
            </p:txBody>
          </p:sp>
          <p:sp>
            <p:nvSpPr>
              <p:cNvPr id="54" name="矩形 53">
                <a:extLst>
                  <a:ext uri="{FF2B5EF4-FFF2-40B4-BE49-F238E27FC236}">
                    <a16:creationId xmlns:a16="http://schemas.microsoft.com/office/drawing/2014/main" xmlns="" id="{042DB8B1-48D9-4BCF-A16E-984AD697C6FB}"/>
                  </a:ext>
                </a:extLst>
              </p:cNvPr>
              <p:cNvSpPr/>
              <p:nvPr/>
            </p:nvSpPr>
            <p:spPr>
              <a:xfrm>
                <a:off x="2633662" y="2217218"/>
                <a:ext cx="133350" cy="404265"/>
              </a:xfrm>
              <a:prstGeom prst="rect">
                <a:avLst/>
              </a:prstGeom>
              <a:solidFill>
                <a:srgbClr val="A1DDE3"/>
              </a:solidFill>
              <a:ln>
                <a:solidFill>
                  <a:srgbClr val="A1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itchFamily="34" charset="-122"/>
                  <a:ea typeface="微软雅黑" pitchFamily="34" charset="-122"/>
                </a:endParaRPr>
              </a:p>
            </p:txBody>
          </p:sp>
          <p:cxnSp>
            <p:nvCxnSpPr>
              <p:cNvPr id="55" name="直接连接符 54">
                <a:extLst>
                  <a:ext uri="{FF2B5EF4-FFF2-40B4-BE49-F238E27FC236}">
                    <a16:creationId xmlns:a16="http://schemas.microsoft.com/office/drawing/2014/main" xmlns="" id="{EA3C74C6-37EC-488A-BF61-C0FACA78F7E8}"/>
                  </a:ext>
                </a:extLst>
              </p:cNvPr>
              <p:cNvCxnSpPr>
                <a:stCxn id="53" idx="3"/>
                <a:endCxn id="54" idx="1"/>
              </p:cNvCxnSpPr>
              <p:nvPr/>
            </p:nvCxnSpPr>
            <p:spPr>
              <a:xfrm>
                <a:off x="1584325" y="2419351"/>
                <a:ext cx="1049337" cy="0"/>
              </a:xfrm>
              <a:prstGeom prst="line">
                <a:avLst/>
              </a:prstGeom>
              <a:ln>
                <a:solidFill>
                  <a:srgbClr val="A1DDE3"/>
                </a:solidFill>
              </a:ln>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xmlns="" id="{C316387F-B8F5-4517-839B-3CCE80D69F88}"/>
                  </a:ext>
                </a:extLst>
              </p:cNvPr>
              <p:cNvSpPr txBox="1"/>
              <p:nvPr/>
            </p:nvSpPr>
            <p:spPr>
              <a:xfrm>
                <a:off x="1704823" y="1488327"/>
                <a:ext cx="808340" cy="752098"/>
              </a:xfrm>
              <a:prstGeom prst="rect">
                <a:avLst/>
              </a:prstGeom>
              <a:noFill/>
            </p:spPr>
            <p:txBody>
              <a:bodyPr wrap="square" rtlCol="0">
                <a:spAutoFit/>
              </a:bodyPr>
              <a:lstStyle/>
              <a:p>
                <a:pPr algn="ctr"/>
                <a:r>
                  <a:rPr lang="en-US" altLang="zh-CN" sz="2400" dirty="0">
                    <a:solidFill>
                      <a:schemeClr val="accent3">
                        <a:lumMod val="20000"/>
                        <a:lumOff val="80000"/>
                      </a:schemeClr>
                    </a:solidFill>
                    <a:latin typeface="微软雅黑" pitchFamily="34" charset="-122"/>
                    <a:ea typeface="微软雅黑" pitchFamily="34" charset="-122"/>
                  </a:rPr>
                  <a:t>2</a:t>
                </a:r>
              </a:p>
            </p:txBody>
          </p:sp>
        </p:grpSp>
        <p:sp>
          <p:nvSpPr>
            <p:cNvPr id="58" name="文本框 57">
              <a:extLst>
                <a:ext uri="{FF2B5EF4-FFF2-40B4-BE49-F238E27FC236}">
                  <a16:creationId xmlns:a16="http://schemas.microsoft.com/office/drawing/2014/main" xmlns="" id="{8145EF07-9E00-4E8F-8EBF-20B9CE5A5EC6}"/>
                </a:ext>
              </a:extLst>
            </p:cNvPr>
            <p:cNvSpPr txBox="1"/>
            <p:nvPr/>
          </p:nvSpPr>
          <p:spPr>
            <a:xfrm>
              <a:off x="1489071" y="2209532"/>
              <a:ext cx="2830830" cy="418465"/>
            </a:xfrm>
            <a:prstGeom prst="rect">
              <a:avLst/>
            </a:prstGeom>
            <a:noFill/>
          </p:spPr>
          <p:txBody>
            <a:bodyPr wrap="square" rtlCol="0" anchor="ctr">
              <a:spAutoFit/>
            </a:bodyPr>
            <a:lstStyle/>
            <a:p>
              <a:pPr algn="ctr" fontAlgn="auto">
                <a:lnSpc>
                  <a:spcPct val="150000"/>
                </a:lnSpc>
                <a:spcBef>
                  <a:spcPts val="700"/>
                </a:spcBef>
              </a:pPr>
              <a:r>
                <a:rPr lang="zh-CN" altLang="en-US" sz="1600" b="1" dirty="0">
                  <a:solidFill>
                    <a:schemeClr val="accent3"/>
                  </a:solidFill>
                  <a:latin typeface="微软雅黑" pitchFamily="34" charset="-122"/>
                  <a:ea typeface="微软雅黑" pitchFamily="34" charset="-122"/>
                  <a:sym typeface="+mn-ea"/>
                </a:rPr>
                <a:t>《科技型中小企业评价办法》</a:t>
              </a:r>
            </a:p>
          </p:txBody>
        </p:sp>
        <p:sp>
          <p:nvSpPr>
            <p:cNvPr id="60" name="文本框 59">
              <a:extLst>
                <a:ext uri="{FF2B5EF4-FFF2-40B4-BE49-F238E27FC236}">
                  <a16:creationId xmlns:a16="http://schemas.microsoft.com/office/drawing/2014/main" xmlns="" id="{4DDF2CAA-6BC6-4730-B618-C1D190C10D2A}"/>
                </a:ext>
              </a:extLst>
            </p:cNvPr>
            <p:cNvSpPr txBox="1"/>
            <p:nvPr/>
          </p:nvSpPr>
          <p:spPr>
            <a:xfrm>
              <a:off x="4732466" y="2274188"/>
              <a:ext cx="2835275" cy="369570"/>
            </a:xfrm>
            <a:prstGeom prst="rect">
              <a:avLst/>
            </a:prstGeom>
            <a:noFill/>
          </p:spPr>
          <p:txBody>
            <a:bodyPr wrap="square" rtlCol="0">
              <a:spAutoFit/>
            </a:bodyPr>
            <a:lstStyle/>
            <a:p>
              <a:pPr algn="ctr" fontAlgn="auto">
                <a:lnSpc>
                  <a:spcPct val="150000"/>
                </a:lnSpc>
                <a:spcBef>
                  <a:spcPts val="700"/>
                </a:spcBef>
              </a:pPr>
              <a:r>
                <a:rPr lang="en-US" altLang="zh-CN" sz="1200" dirty="0">
                  <a:solidFill>
                    <a:schemeClr val="tx1">
                      <a:lumMod val="50000"/>
                      <a:lumOff val="50000"/>
                    </a:schemeClr>
                  </a:solidFill>
                  <a:latin typeface="微软雅黑" pitchFamily="34" charset="-122"/>
                  <a:ea typeface="微软雅黑" pitchFamily="34" charset="-122"/>
                  <a:sym typeface="+mn-ea"/>
                </a:rPr>
                <a:t>2017</a:t>
              </a:r>
              <a:r>
                <a:rPr lang="zh-CN" altLang="en-US" sz="1200" dirty="0">
                  <a:solidFill>
                    <a:schemeClr val="tx1">
                      <a:lumMod val="50000"/>
                      <a:lumOff val="50000"/>
                    </a:schemeClr>
                  </a:solidFill>
                  <a:latin typeface="微软雅黑" pitchFamily="34" charset="-122"/>
                  <a:ea typeface="微软雅黑" pitchFamily="34" charset="-122"/>
                  <a:sym typeface="+mn-ea"/>
                </a:rPr>
                <a:t>年</a:t>
              </a:r>
              <a:r>
                <a:rPr lang="en-US" altLang="zh-CN" sz="1200" dirty="0">
                  <a:solidFill>
                    <a:schemeClr val="tx1">
                      <a:lumMod val="50000"/>
                      <a:lumOff val="50000"/>
                    </a:schemeClr>
                  </a:solidFill>
                  <a:latin typeface="微软雅黑" pitchFamily="34" charset="-122"/>
                  <a:ea typeface="微软雅黑" pitchFamily="34" charset="-122"/>
                  <a:sym typeface="+mn-ea"/>
                </a:rPr>
                <a:t>5</a:t>
              </a:r>
              <a:r>
                <a:rPr lang="zh-CN" altLang="en-US" sz="1200" dirty="0">
                  <a:solidFill>
                    <a:schemeClr val="tx1">
                      <a:lumMod val="50000"/>
                      <a:lumOff val="50000"/>
                    </a:schemeClr>
                  </a:solidFill>
                  <a:latin typeface="微软雅黑" pitchFamily="34" charset="-122"/>
                  <a:ea typeface="微软雅黑" pitchFamily="34" charset="-122"/>
                  <a:sym typeface="+mn-ea"/>
                </a:rPr>
                <a:t>月</a:t>
              </a:r>
              <a:r>
                <a:rPr lang="en-US" altLang="zh-CN" sz="1200" dirty="0">
                  <a:solidFill>
                    <a:schemeClr val="tx1">
                      <a:lumMod val="50000"/>
                      <a:lumOff val="50000"/>
                    </a:schemeClr>
                  </a:solidFill>
                  <a:latin typeface="微软雅黑" pitchFamily="34" charset="-122"/>
                  <a:ea typeface="微软雅黑" pitchFamily="34" charset="-122"/>
                  <a:sym typeface="+mn-ea"/>
                </a:rPr>
                <a:t>3</a:t>
              </a:r>
              <a:r>
                <a:rPr lang="zh-CN" altLang="en-US" sz="1200" dirty="0">
                  <a:solidFill>
                    <a:schemeClr val="tx1">
                      <a:lumMod val="50000"/>
                      <a:lumOff val="50000"/>
                    </a:schemeClr>
                  </a:solidFill>
                  <a:latin typeface="微软雅黑" pitchFamily="34" charset="-122"/>
                  <a:ea typeface="微软雅黑" pitchFamily="34" charset="-122"/>
                  <a:sym typeface="+mn-ea"/>
                </a:rPr>
                <a:t>日　国科发政</a:t>
              </a:r>
              <a:r>
                <a:rPr lang="en-US" altLang="zh-CN" sz="1200" dirty="0">
                  <a:solidFill>
                    <a:schemeClr val="tx1">
                      <a:lumMod val="50000"/>
                      <a:lumOff val="50000"/>
                    </a:schemeClr>
                  </a:solidFill>
                  <a:latin typeface="微软雅黑" pitchFamily="34" charset="-122"/>
                  <a:ea typeface="微软雅黑" pitchFamily="34" charset="-122"/>
                  <a:sym typeface="+mn-ea"/>
                </a:rPr>
                <a:t>[2017]115</a:t>
              </a:r>
              <a:r>
                <a:rPr lang="zh-CN" altLang="en-US" sz="1200" dirty="0">
                  <a:solidFill>
                    <a:schemeClr val="tx1">
                      <a:lumMod val="50000"/>
                      <a:lumOff val="50000"/>
                    </a:schemeClr>
                  </a:solidFill>
                  <a:latin typeface="微软雅黑" pitchFamily="34" charset="-122"/>
                  <a:ea typeface="微软雅黑" pitchFamily="34" charset="-122"/>
                  <a:sym typeface="+mn-ea"/>
                </a:rPr>
                <a:t>号</a:t>
              </a:r>
              <a:endParaRPr lang="zh-CN" altLang="en-US" sz="1200" b="1" dirty="0">
                <a:solidFill>
                  <a:schemeClr val="tx1">
                    <a:lumMod val="50000"/>
                    <a:lumOff val="50000"/>
                  </a:schemeClr>
                </a:solidFill>
                <a:latin typeface="微软雅黑" pitchFamily="34" charset="-122"/>
                <a:ea typeface="微软雅黑" pitchFamily="34" charset="-122"/>
                <a:sym typeface="+mn-ea"/>
              </a:endParaRPr>
            </a:p>
          </p:txBody>
        </p:sp>
      </p:grpSp>
      <p:sp>
        <p:nvSpPr>
          <p:cNvPr id="64" name="矩形 63">
            <a:extLst>
              <a:ext uri="{FF2B5EF4-FFF2-40B4-BE49-F238E27FC236}">
                <a16:creationId xmlns:a16="http://schemas.microsoft.com/office/drawing/2014/main" xmlns="" id="{DC35F113-9F4E-4B37-AA8E-6E6C75B8C617}"/>
              </a:ext>
            </a:extLst>
          </p:cNvPr>
          <p:cNvSpPr/>
          <p:nvPr/>
        </p:nvSpPr>
        <p:spPr>
          <a:xfrm>
            <a:off x="726534" y="104314"/>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科技型中小企业的政策依据</a:t>
            </a:r>
          </a:p>
        </p:txBody>
      </p:sp>
      <p:grpSp>
        <p:nvGrpSpPr>
          <p:cNvPr id="65" name="组合 64">
            <a:extLst>
              <a:ext uri="{FF2B5EF4-FFF2-40B4-BE49-F238E27FC236}">
                <a16:creationId xmlns:a16="http://schemas.microsoft.com/office/drawing/2014/main" xmlns="" id="{93F967CB-E1C1-45F8-9499-3B1D67474176}"/>
              </a:ext>
            </a:extLst>
          </p:cNvPr>
          <p:cNvGrpSpPr/>
          <p:nvPr/>
        </p:nvGrpSpPr>
        <p:grpSpPr>
          <a:xfrm>
            <a:off x="146206" y="85645"/>
            <a:ext cx="465354" cy="469881"/>
            <a:chOff x="2099842" y="1975504"/>
            <a:chExt cx="823123" cy="831130"/>
          </a:xfrm>
          <a:solidFill>
            <a:schemeClr val="bg1"/>
          </a:solidFill>
        </p:grpSpPr>
        <p:sp>
          <p:nvSpPr>
            <p:cNvPr id="66" name="等腰三角形 65">
              <a:extLst>
                <a:ext uri="{FF2B5EF4-FFF2-40B4-BE49-F238E27FC236}">
                  <a16:creationId xmlns:a16="http://schemas.microsoft.com/office/drawing/2014/main" xmlns="" id="{941842A6-9DC2-4DF6-8999-ED6972B0116C}"/>
                </a:ext>
              </a:extLst>
            </p:cNvPr>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a:extLst>
                <a:ext uri="{FF2B5EF4-FFF2-40B4-BE49-F238E27FC236}">
                  <a16:creationId xmlns:a16="http://schemas.microsoft.com/office/drawing/2014/main" xmlns="" id="{E231EC37-6435-4955-8909-040E67D866E8}"/>
                </a:ext>
              </a:extLst>
            </p:cNvPr>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等腰三角形 67">
              <a:extLst>
                <a:ext uri="{FF2B5EF4-FFF2-40B4-BE49-F238E27FC236}">
                  <a16:creationId xmlns:a16="http://schemas.microsoft.com/office/drawing/2014/main" xmlns="" id="{A3F80FCD-9B56-434B-BD8E-B1C3B6285B3F}"/>
                </a:ext>
              </a:extLst>
            </p:cNvPr>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092047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5"/>
          <p:cNvSpPr>
            <a:spLocks noEditPoints="1"/>
          </p:cNvSpPr>
          <p:nvPr/>
        </p:nvSpPr>
        <p:spPr bwMode="auto">
          <a:xfrm>
            <a:off x="1840867" y="2182548"/>
            <a:ext cx="446405" cy="407035"/>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原创设计师QQ598969553            _1"/>
          <p:cNvSpPr/>
          <p:nvPr/>
        </p:nvSpPr>
        <p:spPr>
          <a:xfrm>
            <a:off x="2286635" y="2639113"/>
            <a:ext cx="4932045" cy="11850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350"/>
          </a:p>
        </p:txBody>
      </p:sp>
      <p:sp>
        <p:nvSpPr>
          <p:cNvPr id="9" name="原创设计师QQ598969553            _2"/>
          <p:cNvSpPr/>
          <p:nvPr/>
        </p:nvSpPr>
        <p:spPr>
          <a:xfrm>
            <a:off x="2087247" y="1538658"/>
            <a:ext cx="4885055" cy="113030"/>
          </a:xfrm>
          <a:prstGeom prst="rect">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350"/>
          </a:p>
        </p:txBody>
      </p:sp>
      <p:sp>
        <p:nvSpPr>
          <p:cNvPr id="14" name="原创设计师QQ598969553            _3"/>
          <p:cNvSpPr>
            <a:spLocks noChangeArrowheads="1"/>
          </p:cNvSpPr>
          <p:nvPr/>
        </p:nvSpPr>
        <p:spPr bwMode="auto">
          <a:xfrm>
            <a:off x="953132" y="1291563"/>
            <a:ext cx="1244209" cy="1243177"/>
          </a:xfrm>
          <a:prstGeom prst="ellipse">
            <a:avLst/>
          </a:prstGeom>
          <a:solidFill>
            <a:srgbClr val="1B90A2"/>
          </a:solidFill>
          <a:ln w="190500" cap="sq" cmpd="sng">
            <a:solidFill>
              <a:schemeClr val="accent5">
                <a:lumMod val="20000"/>
                <a:lumOff val="80000"/>
              </a:schemeClr>
            </a:solidFill>
            <a:round/>
          </a:ln>
        </p:spPr>
        <p:txBody>
          <a:bodyPr lIns="68568" tIns="34284" rIns="68568" bIns="34284" anchor="ctr"/>
          <a:lstStyle/>
          <a:p>
            <a:pPr algn="ctr"/>
            <a:r>
              <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登记编号</a:t>
            </a:r>
          </a:p>
        </p:txBody>
      </p:sp>
      <p:sp>
        <p:nvSpPr>
          <p:cNvPr id="15" name="原创设计师QQ598969553            _4"/>
          <p:cNvSpPr txBox="1"/>
          <p:nvPr/>
        </p:nvSpPr>
        <p:spPr>
          <a:xfrm>
            <a:off x="2410461" y="1899337"/>
            <a:ext cx="4523105" cy="313600"/>
          </a:xfrm>
          <a:prstGeom prst="rect">
            <a:avLst/>
          </a:prstGeom>
          <a:noFill/>
        </p:spPr>
        <p:txBody>
          <a:bodyPr wrap="square" lIns="68568" tIns="34284" rIns="68568" bIns="34284" rtlCol="0">
            <a:spAutoFit/>
          </a:bodyPr>
          <a:lstStyle/>
          <a:p>
            <a:pPr lvl="0" indent="0">
              <a:lnSpc>
                <a:spcPct val="150000"/>
              </a:lnSpc>
            </a:pPr>
            <a:r>
              <a:rPr lang="zh-CN" altLang="en-US" sz="1200" dirty="0">
                <a:latin typeface="微软雅黑" pitchFamily="34" charset="-122"/>
                <a:ea typeface="微软雅黑" pitchFamily="34" charset="-122"/>
                <a:sym typeface="+mn-ea"/>
              </a:rPr>
              <a:t>实行年度动态管理，从公告之日起至</a:t>
            </a:r>
            <a:r>
              <a:rPr lang="en-US" altLang="zh-CN" sz="1200" dirty="0">
                <a:latin typeface="微软雅黑" pitchFamily="34" charset="-122"/>
                <a:ea typeface="微软雅黑" pitchFamily="34" charset="-122"/>
                <a:sym typeface="+mn-ea"/>
              </a:rPr>
              <a:t>12</a:t>
            </a:r>
            <a:r>
              <a:rPr lang="zh-CN" altLang="en-US" sz="1200" dirty="0">
                <a:latin typeface="微软雅黑" pitchFamily="34" charset="-122"/>
                <a:ea typeface="微软雅黑" pitchFamily="34" charset="-122"/>
                <a:sym typeface="+mn-ea"/>
              </a:rPr>
              <a:t>月</a:t>
            </a:r>
            <a:r>
              <a:rPr lang="en-US" altLang="zh-CN" sz="1200" dirty="0">
                <a:latin typeface="微软雅黑" pitchFamily="34" charset="-122"/>
                <a:ea typeface="微软雅黑" pitchFamily="34" charset="-122"/>
                <a:sym typeface="+mn-ea"/>
              </a:rPr>
              <a:t>31</a:t>
            </a:r>
            <a:r>
              <a:rPr lang="zh-CN" altLang="en-US" sz="1200" dirty="0">
                <a:latin typeface="微软雅黑" pitchFamily="34" charset="-122"/>
                <a:ea typeface="微软雅黑" pitchFamily="34" charset="-122"/>
                <a:sym typeface="+mn-ea"/>
              </a:rPr>
              <a:t>日前有效</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16" name="原创设计师QQ598969553            _5"/>
          <p:cNvSpPr>
            <a:spLocks noChangeArrowheads="1"/>
          </p:cNvSpPr>
          <p:nvPr/>
        </p:nvSpPr>
        <p:spPr bwMode="auto">
          <a:xfrm>
            <a:off x="7056601" y="2308707"/>
            <a:ext cx="1244209" cy="1243177"/>
          </a:xfrm>
          <a:prstGeom prst="ellipse">
            <a:avLst/>
          </a:prstGeom>
          <a:solidFill>
            <a:schemeClr val="tx2"/>
          </a:solidFill>
          <a:ln w="190500" cap="sq" cmpd="sng">
            <a:solidFill>
              <a:schemeClr val="accent5">
                <a:lumMod val="20000"/>
                <a:lumOff val="80000"/>
              </a:schemeClr>
            </a:solidFill>
            <a:round/>
          </a:ln>
        </p:spPr>
        <p:txBody>
          <a:bodyPr lIns="68568" tIns="34284" rIns="68568" bIns="34284" anchor="ctr"/>
          <a:lstStyle/>
          <a:p>
            <a:pPr algn="ctr"/>
            <a:r>
              <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年度更新</a:t>
            </a:r>
          </a:p>
        </p:txBody>
      </p:sp>
      <p:sp>
        <p:nvSpPr>
          <p:cNvPr id="17" name="原创设计师QQ598969553            _6"/>
          <p:cNvSpPr txBox="1"/>
          <p:nvPr/>
        </p:nvSpPr>
        <p:spPr>
          <a:xfrm>
            <a:off x="2339752" y="2895652"/>
            <a:ext cx="4632550" cy="867598"/>
          </a:xfrm>
          <a:prstGeom prst="rect">
            <a:avLst/>
          </a:prstGeom>
          <a:noFill/>
        </p:spPr>
        <p:txBody>
          <a:bodyPr wrap="square" lIns="68568" tIns="34284" rIns="68568" bIns="34284" rtlCol="0">
            <a:spAutoFit/>
          </a:bodyPr>
          <a:lstStyle/>
          <a:p>
            <a:pPr lvl="0" indent="0">
              <a:lnSpc>
                <a:spcPct val="150000"/>
              </a:lnSpc>
            </a:pPr>
            <a:r>
              <a:rPr lang="en-US" altLang="zh-CN" sz="1200" dirty="0">
                <a:latin typeface="微软雅黑" pitchFamily="34" charset="-122"/>
                <a:ea typeface="微软雅黑" pitchFamily="34" charset="-122"/>
                <a:sym typeface="+mn-ea"/>
              </a:rPr>
              <a:t>1.</a:t>
            </a:r>
            <a:r>
              <a:rPr lang="zh-CN" altLang="en-US" sz="1200" dirty="0">
                <a:latin typeface="微软雅黑" pitchFamily="34" charset="-122"/>
                <a:ea typeface="微软雅黑" pitchFamily="34" charset="-122"/>
                <a:sym typeface="+mn-ea"/>
              </a:rPr>
              <a:t>入库企业应按年度进行信息更新，时间在次年</a:t>
            </a:r>
            <a:r>
              <a:rPr lang="en-US" altLang="zh-CN" sz="1200" dirty="0">
                <a:latin typeface="微软雅黑" pitchFamily="34" charset="-122"/>
                <a:ea typeface="微软雅黑" pitchFamily="34" charset="-122"/>
                <a:sym typeface="+mn-ea"/>
              </a:rPr>
              <a:t>1</a:t>
            </a:r>
            <a:r>
              <a:rPr lang="zh-CN" altLang="en-US" sz="1200" dirty="0">
                <a:latin typeface="微软雅黑" pitchFamily="34" charset="-122"/>
                <a:ea typeface="微软雅黑" pitchFamily="34" charset="-122"/>
                <a:sym typeface="+mn-ea"/>
              </a:rPr>
              <a:t>月</a:t>
            </a:r>
            <a:r>
              <a:rPr lang="en-US" altLang="zh-CN" sz="1200" dirty="0">
                <a:latin typeface="微软雅黑" pitchFamily="34" charset="-122"/>
                <a:ea typeface="微软雅黑" pitchFamily="34" charset="-122"/>
                <a:sym typeface="+mn-ea"/>
              </a:rPr>
              <a:t>1</a:t>
            </a:r>
            <a:r>
              <a:rPr lang="zh-CN" altLang="en-US" sz="1200" dirty="0">
                <a:latin typeface="微软雅黑" pitchFamily="34" charset="-122"/>
                <a:ea typeface="微软雅黑" pitchFamily="34" charset="-122"/>
                <a:sym typeface="+mn-ea"/>
              </a:rPr>
              <a:t>日至</a:t>
            </a:r>
            <a:r>
              <a:rPr lang="en-US" altLang="zh-CN" sz="1200" dirty="0">
                <a:latin typeface="微软雅黑" pitchFamily="34" charset="-122"/>
                <a:ea typeface="微软雅黑" pitchFamily="34" charset="-122"/>
                <a:sym typeface="+mn-ea"/>
              </a:rPr>
              <a:t>10</a:t>
            </a:r>
            <a:r>
              <a:rPr lang="zh-CN" altLang="en-US" sz="1200" dirty="0">
                <a:latin typeface="微软雅黑" pitchFamily="34" charset="-122"/>
                <a:ea typeface="微软雅黑" pitchFamily="34" charset="-122"/>
                <a:sym typeface="+mn-ea"/>
              </a:rPr>
              <a:t>月</a:t>
            </a:r>
            <a:r>
              <a:rPr lang="en-US" altLang="zh-CN" sz="1200" dirty="0">
                <a:latin typeface="微软雅黑" pitchFamily="34" charset="-122"/>
                <a:ea typeface="微软雅黑" pitchFamily="34" charset="-122"/>
                <a:sym typeface="+mn-ea"/>
              </a:rPr>
              <a:t>20</a:t>
            </a:r>
            <a:r>
              <a:rPr lang="zh-CN" altLang="en-US" sz="1200" dirty="0">
                <a:latin typeface="微软雅黑" pitchFamily="34" charset="-122"/>
                <a:ea typeface="微软雅黑" pitchFamily="34" charset="-122"/>
                <a:sym typeface="+mn-ea"/>
              </a:rPr>
              <a:t>日</a:t>
            </a:r>
          </a:p>
          <a:p>
            <a:pPr lvl="0" indent="0">
              <a:lnSpc>
                <a:spcPct val="150000"/>
              </a:lnSpc>
            </a:pPr>
            <a:r>
              <a:rPr lang="en-US" altLang="zh-CN" sz="1200" dirty="0">
                <a:latin typeface="微软雅黑" pitchFamily="34" charset="-122"/>
                <a:ea typeface="微软雅黑" pitchFamily="34" charset="-122"/>
                <a:sym typeface="+mn-ea"/>
              </a:rPr>
              <a:t>2.</a:t>
            </a:r>
            <a:r>
              <a:rPr lang="zh-CN" altLang="en-US" sz="1200" dirty="0">
                <a:latin typeface="微软雅黑" pitchFamily="34" charset="-122"/>
                <a:ea typeface="微软雅黑" pitchFamily="34" charset="-122"/>
                <a:sym typeface="+mn-ea"/>
              </a:rPr>
              <a:t>企业通过“评价工作系统”主动更新《科技型中小企业信息表》，经审核、公示后符合条件的，取得新年度入库“登记编号”。</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xmlns="" id="{D4804008-FDE7-409C-A497-584D9DB677E1}"/>
              </a:ext>
            </a:extLst>
          </p:cNvPr>
          <p:cNvSpPr/>
          <p:nvPr/>
        </p:nvSpPr>
        <p:spPr>
          <a:xfrm>
            <a:off x="726534" y="104314"/>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科技型中小企业的评价流程</a:t>
            </a:r>
          </a:p>
        </p:txBody>
      </p:sp>
      <p:grpSp>
        <p:nvGrpSpPr>
          <p:cNvPr id="11" name="组合 10">
            <a:extLst>
              <a:ext uri="{FF2B5EF4-FFF2-40B4-BE49-F238E27FC236}">
                <a16:creationId xmlns:a16="http://schemas.microsoft.com/office/drawing/2014/main" xmlns="" id="{4B0951DF-9517-4007-BE89-4B9EA8D8AFE9}"/>
              </a:ext>
            </a:extLst>
          </p:cNvPr>
          <p:cNvGrpSpPr/>
          <p:nvPr/>
        </p:nvGrpSpPr>
        <p:grpSpPr>
          <a:xfrm>
            <a:off x="146206" y="85645"/>
            <a:ext cx="465354" cy="469881"/>
            <a:chOff x="2099842" y="1975504"/>
            <a:chExt cx="823123" cy="831130"/>
          </a:xfrm>
          <a:solidFill>
            <a:schemeClr val="bg1"/>
          </a:solidFill>
        </p:grpSpPr>
        <p:sp>
          <p:nvSpPr>
            <p:cNvPr id="12" name="等腰三角形 11">
              <a:extLst>
                <a:ext uri="{FF2B5EF4-FFF2-40B4-BE49-F238E27FC236}">
                  <a16:creationId xmlns:a16="http://schemas.microsoft.com/office/drawing/2014/main" xmlns="" id="{C1794779-C81C-428B-9A46-8B5C40EDB3F6}"/>
                </a:ext>
              </a:extLst>
            </p:cNvPr>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a:extLst>
                <a:ext uri="{FF2B5EF4-FFF2-40B4-BE49-F238E27FC236}">
                  <a16:creationId xmlns:a16="http://schemas.microsoft.com/office/drawing/2014/main" xmlns="" id="{0B9A8D74-1839-46B5-ACF1-6F0E1ECCB783}"/>
                </a:ext>
              </a:extLst>
            </p:cNvPr>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a:extLst>
                <a:ext uri="{FF2B5EF4-FFF2-40B4-BE49-F238E27FC236}">
                  <a16:creationId xmlns:a16="http://schemas.microsoft.com/office/drawing/2014/main" xmlns="" id="{FE932EF2-C0FA-4460-89D6-D15A14804E9D}"/>
                </a:ext>
              </a:extLst>
            </p:cNvPr>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96825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B8CFD2DE-3661-4769-BF0B-D89ABE789F4D}"/>
              </a:ext>
            </a:extLst>
          </p:cNvPr>
          <p:cNvSpPr/>
          <p:nvPr/>
        </p:nvSpPr>
        <p:spPr>
          <a:xfrm>
            <a:off x="726534" y="104314"/>
            <a:ext cx="5570756"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科技型中小企业可享受的优惠政策</a:t>
            </a:r>
          </a:p>
        </p:txBody>
      </p:sp>
      <p:grpSp>
        <p:nvGrpSpPr>
          <p:cNvPr id="6" name="组合 5">
            <a:extLst>
              <a:ext uri="{FF2B5EF4-FFF2-40B4-BE49-F238E27FC236}">
                <a16:creationId xmlns:a16="http://schemas.microsoft.com/office/drawing/2014/main" xmlns="" id="{2F1E2C8E-F5C1-4694-A619-CC051485005E}"/>
              </a:ext>
            </a:extLst>
          </p:cNvPr>
          <p:cNvGrpSpPr/>
          <p:nvPr/>
        </p:nvGrpSpPr>
        <p:grpSpPr>
          <a:xfrm>
            <a:off x="146206" y="85645"/>
            <a:ext cx="465354" cy="469881"/>
            <a:chOff x="2099842" y="1975504"/>
            <a:chExt cx="823123" cy="831130"/>
          </a:xfrm>
          <a:solidFill>
            <a:schemeClr val="bg1"/>
          </a:solidFill>
        </p:grpSpPr>
        <p:sp>
          <p:nvSpPr>
            <p:cNvPr id="7" name="等腰三角形 6">
              <a:extLst>
                <a:ext uri="{FF2B5EF4-FFF2-40B4-BE49-F238E27FC236}">
                  <a16:creationId xmlns:a16="http://schemas.microsoft.com/office/drawing/2014/main" xmlns="" id="{D143FC7A-4778-4616-B249-F6CC90F26DE8}"/>
                </a:ext>
              </a:extLst>
            </p:cNvPr>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a:extLst>
                <a:ext uri="{FF2B5EF4-FFF2-40B4-BE49-F238E27FC236}">
                  <a16:creationId xmlns:a16="http://schemas.microsoft.com/office/drawing/2014/main" xmlns="" id="{87576AC3-2AC9-4285-90DA-D004262B8D21}"/>
                </a:ext>
              </a:extLst>
            </p:cNvPr>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a:extLst>
                <a:ext uri="{FF2B5EF4-FFF2-40B4-BE49-F238E27FC236}">
                  <a16:creationId xmlns:a16="http://schemas.microsoft.com/office/drawing/2014/main" xmlns="" id="{03DBBFFB-740C-47A1-A4DB-D34CDFC3AF2A}"/>
                </a:ext>
              </a:extLst>
            </p:cNvPr>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a:extLst>
              <a:ext uri="{FF2B5EF4-FFF2-40B4-BE49-F238E27FC236}">
                <a16:creationId xmlns:a16="http://schemas.microsoft.com/office/drawing/2014/main" xmlns="" id="{82C37616-3AD5-487D-AFC2-2015AA77F289}"/>
              </a:ext>
            </a:extLst>
          </p:cNvPr>
          <p:cNvGrpSpPr/>
          <p:nvPr/>
        </p:nvGrpSpPr>
        <p:grpSpPr>
          <a:xfrm>
            <a:off x="791941" y="1203598"/>
            <a:ext cx="7560118" cy="2823414"/>
            <a:chOff x="487075" y="915566"/>
            <a:chExt cx="7560118" cy="1529146"/>
          </a:xfrm>
        </p:grpSpPr>
        <p:sp>
          <p:nvSpPr>
            <p:cNvPr id="3" name="矩形 2">
              <a:extLst>
                <a:ext uri="{FF2B5EF4-FFF2-40B4-BE49-F238E27FC236}">
                  <a16:creationId xmlns:a16="http://schemas.microsoft.com/office/drawing/2014/main" xmlns="" id="{C2BA6B99-E58E-4B48-89CB-1994B5B3C51E}"/>
                </a:ext>
              </a:extLst>
            </p:cNvPr>
            <p:cNvSpPr/>
            <p:nvPr/>
          </p:nvSpPr>
          <p:spPr>
            <a:xfrm>
              <a:off x="487075" y="915566"/>
              <a:ext cx="7560118" cy="954107"/>
            </a:xfrm>
            <a:prstGeom prst="rect">
              <a:avLst/>
            </a:prstGeom>
          </p:spPr>
          <p:txBody>
            <a:bodyPr wrap="square">
              <a:spAutoFit/>
            </a:bodyPr>
            <a:lstStyle/>
            <a:p>
              <a:pPr algn="just"/>
              <a:r>
                <a:rPr lang="en-US" altLang="zh-CN" sz="1400" dirty="0">
                  <a:latin typeface="微软雅黑" panose="020B0503020204020204" pitchFamily="34" charset="-122"/>
                  <a:ea typeface="微软雅黑" panose="020B0503020204020204" pitchFamily="34" charset="-122"/>
                  <a:sym typeface="黑体" panose="02010609060101010101" pitchFamily="49" charset="-122"/>
                </a:rPr>
                <a:t>1</a:t>
              </a:r>
              <a:r>
                <a:rPr lang="zh-CN" altLang="en-US" sz="1400" dirty="0">
                  <a:latin typeface="微软雅黑" panose="020B0503020204020204" pitchFamily="34" charset="-122"/>
                  <a:ea typeface="微软雅黑" panose="020B0503020204020204" pitchFamily="34" charset="-122"/>
                  <a:sym typeface="黑体" panose="02010609060101010101" pitchFamily="49" charset="-122"/>
                </a:rPr>
                <a:t>、企业亏损结转年限延长，</a:t>
              </a:r>
              <a:r>
                <a:rPr lang="zh-CN" altLang="en-US" sz="1400" dirty="0">
                  <a:latin typeface="微软雅黑" panose="020B0503020204020204" pitchFamily="34" charset="-122"/>
                  <a:ea typeface="微软雅黑" panose="020B0503020204020204" pitchFamily="34" charset="-122"/>
                </a:rPr>
                <a:t>自</a:t>
              </a:r>
              <a:r>
                <a:rPr lang="en-US" altLang="zh-CN" sz="1400" dirty="0">
                  <a:latin typeface="微软雅黑" panose="020B0503020204020204" pitchFamily="34" charset="-122"/>
                  <a:ea typeface="微软雅黑" panose="020B0503020204020204" pitchFamily="34" charset="-122"/>
                </a:rPr>
                <a:t>2018</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日起，当年具备高新技术企业或</a:t>
              </a:r>
              <a:r>
                <a:rPr lang="zh-CN" altLang="en-US" sz="1400" dirty="0">
                  <a:solidFill>
                    <a:srgbClr val="FF0000"/>
                  </a:solidFill>
                  <a:latin typeface="微软雅黑" panose="020B0503020204020204" pitchFamily="34" charset="-122"/>
                  <a:ea typeface="微软雅黑" panose="020B0503020204020204" pitchFamily="34" charset="-122"/>
                </a:rPr>
                <a:t>科技型中小企业</a:t>
              </a:r>
              <a:r>
                <a:rPr lang="zh-CN" altLang="en-US" sz="1400" dirty="0">
                  <a:latin typeface="微软雅黑" panose="020B0503020204020204" pitchFamily="34" charset="-122"/>
                  <a:ea typeface="微软雅黑" panose="020B0503020204020204" pitchFamily="34" charset="-122"/>
                </a:rPr>
                <a:t>资格（以下统称资格）的企业，其具备资格年度之前</a:t>
              </a: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个年度发生的尚未弥补完的亏损，准予结转以后年度弥补，最长结转年限由</a:t>
              </a: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年延长至</a:t>
              </a:r>
              <a:r>
                <a:rPr lang="en-US" altLang="zh-CN" sz="1400"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年。政策依据：</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关于延长高新技术企业和科技型中小企业亏损结转年限的通知</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（财税</a:t>
              </a:r>
              <a:r>
                <a:rPr lang="en-US" altLang="zh-CN" sz="1400" dirty="0">
                  <a:latin typeface="微软雅黑" panose="020B0503020204020204" pitchFamily="34" charset="-122"/>
                  <a:ea typeface="微软雅黑" panose="020B0503020204020204" pitchFamily="34" charset="-122"/>
                </a:rPr>
                <a:t>〔2018〕76</a:t>
              </a:r>
              <a:r>
                <a:rPr lang="zh-CN" altLang="en-US" sz="1400" dirty="0">
                  <a:latin typeface="微软雅黑" panose="020B0503020204020204" pitchFamily="34" charset="-122"/>
                  <a:ea typeface="微软雅黑" panose="020B0503020204020204" pitchFamily="34" charset="-122"/>
                </a:rPr>
                <a:t>号）</a:t>
              </a:r>
            </a:p>
          </p:txBody>
        </p:sp>
        <p:sp>
          <p:nvSpPr>
            <p:cNvPr id="10" name="矩形 9">
              <a:extLst>
                <a:ext uri="{FF2B5EF4-FFF2-40B4-BE49-F238E27FC236}">
                  <a16:creationId xmlns:a16="http://schemas.microsoft.com/office/drawing/2014/main" xmlns="" id="{E7588FC0-CD8E-4FAF-9132-3EF59AE4298E}"/>
                </a:ext>
              </a:extLst>
            </p:cNvPr>
            <p:cNvSpPr/>
            <p:nvPr/>
          </p:nvSpPr>
          <p:spPr>
            <a:xfrm>
              <a:off x="487075" y="1461240"/>
              <a:ext cx="7560118" cy="983472"/>
            </a:xfrm>
            <a:prstGeom prst="rect">
              <a:avLst/>
            </a:prstGeom>
          </p:spPr>
          <p:txBody>
            <a:bodyPr wrap="square">
              <a:spAutoFit/>
            </a:bodyPr>
            <a:lstStyle/>
            <a:p>
              <a:pPr algn="just"/>
              <a:r>
                <a:rPr lang="en-US" altLang="zh-CN" sz="1400" dirty="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贷款</a:t>
              </a:r>
              <a:r>
                <a:rPr lang="zh-CN" altLang="en-US" sz="1400" dirty="0">
                  <a:latin typeface="微软雅黑" panose="020B0503020204020204" pitchFamily="34" charset="-122"/>
                  <a:ea typeface="微软雅黑" panose="020B0503020204020204" pitchFamily="34" charset="-122"/>
                </a:rPr>
                <a:t>贴息贴保项目</a:t>
              </a:r>
              <a:r>
                <a:rPr lang="zh-CN" altLang="en-US"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贷款利息按照实际支付利息的</a:t>
              </a:r>
              <a:r>
                <a:rPr lang="en-US" altLang="zh-CN" sz="1400" dirty="0">
                  <a:latin typeface="微软雅黑" panose="020B0503020204020204" pitchFamily="34" charset="-122"/>
                  <a:ea typeface="微软雅黑" panose="020B0503020204020204" pitchFamily="34" charset="-122"/>
                </a:rPr>
                <a:t>50%</a:t>
              </a:r>
              <a:r>
                <a:rPr lang="zh-CN" altLang="en-US" sz="1400" dirty="0">
                  <a:latin typeface="微软雅黑" panose="020B0503020204020204" pitchFamily="34" charset="-122"/>
                  <a:ea typeface="微软雅黑" panose="020B0503020204020204" pitchFamily="34" charset="-122"/>
                </a:rPr>
                <a:t>予以资助，其中，对于首次获得贷款的申请企业，按照实际支付利息的</a:t>
              </a:r>
              <a:r>
                <a:rPr lang="en-US" altLang="zh-CN" sz="1400" dirty="0">
                  <a:latin typeface="微软雅黑" panose="020B0503020204020204" pitchFamily="34" charset="-122"/>
                  <a:ea typeface="微软雅黑" panose="020B0503020204020204" pitchFamily="34" charset="-122"/>
                </a:rPr>
                <a:t>70%</a:t>
              </a:r>
              <a:r>
                <a:rPr lang="zh-CN" altLang="en-US" sz="1400" dirty="0">
                  <a:latin typeface="微软雅黑" panose="020B0503020204020204" pitchFamily="34" charset="-122"/>
                  <a:ea typeface="微软雅黑" panose="020B0503020204020204" pitchFamily="34" charset="-122"/>
                </a:rPr>
                <a:t>予以资助；小额贷款保证保险费用按照实际支付保费</a:t>
              </a:r>
              <a:r>
                <a:rPr lang="en-US" altLang="zh-CN" sz="1400" dirty="0">
                  <a:latin typeface="微软雅黑" panose="020B0503020204020204" pitchFamily="34" charset="-122"/>
                  <a:ea typeface="微软雅黑" panose="020B0503020204020204" pitchFamily="34" charset="-122"/>
                </a:rPr>
                <a:t>50%</a:t>
              </a:r>
              <a:r>
                <a:rPr lang="zh-CN" altLang="en-US" sz="1400" dirty="0">
                  <a:latin typeface="微软雅黑" panose="020B0503020204020204" pitchFamily="34" charset="-122"/>
                  <a:ea typeface="微软雅黑" panose="020B0503020204020204" pitchFamily="34" charset="-122"/>
                </a:rPr>
                <a:t>予以资助；担保费用按照实际支付担保费用的</a:t>
              </a:r>
              <a:r>
                <a:rPr lang="en-US" altLang="zh-CN" sz="1400" dirty="0">
                  <a:latin typeface="微软雅黑" panose="020B0503020204020204" pitchFamily="34" charset="-122"/>
                  <a:ea typeface="微软雅黑" panose="020B0503020204020204" pitchFamily="34" charset="-122"/>
                </a:rPr>
                <a:t>50%</a:t>
              </a:r>
              <a:r>
                <a:rPr lang="zh-CN" altLang="en-US" sz="1400" dirty="0">
                  <a:latin typeface="微软雅黑" panose="020B0503020204020204" pitchFamily="34" charset="-122"/>
                  <a:ea typeface="微软雅黑" panose="020B0503020204020204" pitchFamily="34" charset="-122"/>
                </a:rPr>
                <a:t>予以资助。单个申请企业每年获得贴息贴保资助不超过</a:t>
              </a:r>
              <a:r>
                <a:rPr lang="en-US" altLang="zh-CN" sz="1400" dirty="0">
                  <a:latin typeface="微软雅黑" panose="020B0503020204020204" pitchFamily="34" charset="-122"/>
                  <a:ea typeface="微软雅黑" panose="020B0503020204020204" pitchFamily="34" charset="-122"/>
                </a:rPr>
                <a:t>100</a:t>
              </a:r>
              <a:r>
                <a:rPr lang="zh-CN" altLang="en-US" sz="1400" dirty="0">
                  <a:latin typeface="微软雅黑" panose="020B0503020204020204" pitchFamily="34" charset="-122"/>
                  <a:ea typeface="微软雅黑" panose="020B0503020204020204" pitchFamily="34" charset="-122"/>
                </a:rPr>
                <a:t>万元</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endParaRPr lang="en-US" altLang="zh-CN" sz="1400" dirty="0">
                <a:latin typeface="微软雅黑" panose="020B0503020204020204" pitchFamily="34" charset="-122"/>
                <a:ea typeface="微软雅黑" panose="020B0503020204020204" pitchFamily="34" charset="-122"/>
              </a:endParaRPr>
            </a:p>
            <a:p>
              <a:pPr algn="just"/>
              <a:r>
                <a:rPr lang="en-US" altLang="zh-CN" sz="1400" dirty="0" smtClean="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科技型中小企业开展研发活动中实际发生的研发费用，未形成无形资产计入当期损益的，在按规定据实扣除的基础上，</a:t>
              </a:r>
              <a:r>
                <a:rPr lang="zh-CN" altLang="en-US" sz="1400" dirty="0">
                  <a:solidFill>
                    <a:srgbClr val="FF0000"/>
                  </a:solidFill>
                  <a:latin typeface="微软雅黑" panose="020B0503020204020204" pitchFamily="34" charset="-122"/>
                  <a:ea typeface="微软雅黑" panose="020B0503020204020204" pitchFamily="34" charset="-122"/>
                </a:rPr>
                <a:t>自</a:t>
              </a:r>
              <a:r>
                <a:rPr lang="en-US" altLang="zh-CN" sz="1400" dirty="0">
                  <a:solidFill>
                    <a:srgbClr val="FF0000"/>
                  </a:solidFill>
                  <a:latin typeface="微软雅黑" panose="020B0503020204020204" pitchFamily="34" charset="-122"/>
                  <a:ea typeface="微软雅黑" panose="020B0503020204020204" pitchFamily="34" charset="-122"/>
                </a:rPr>
                <a:t>2022</a:t>
              </a:r>
              <a:r>
                <a:rPr lang="zh-CN" altLang="en-US" sz="1400" dirty="0">
                  <a:solidFill>
                    <a:srgbClr val="FF0000"/>
                  </a:solidFill>
                  <a:latin typeface="微软雅黑" panose="020B0503020204020204" pitchFamily="34" charset="-122"/>
                  <a:ea typeface="微软雅黑" panose="020B0503020204020204" pitchFamily="34" charset="-122"/>
                </a:rPr>
                <a:t>年</a:t>
              </a:r>
              <a:r>
                <a:rPr lang="en-US" altLang="zh-CN" sz="1400" dirty="0">
                  <a:solidFill>
                    <a:srgbClr val="FF0000"/>
                  </a:solidFill>
                  <a:latin typeface="微软雅黑" panose="020B0503020204020204" pitchFamily="34" charset="-122"/>
                  <a:ea typeface="微软雅黑" panose="020B0503020204020204" pitchFamily="34" charset="-122"/>
                </a:rPr>
                <a:t>1</a:t>
              </a:r>
              <a:r>
                <a:rPr lang="zh-CN" altLang="en-US" sz="1400" dirty="0">
                  <a:solidFill>
                    <a:srgbClr val="FF0000"/>
                  </a:solidFill>
                  <a:latin typeface="微软雅黑" panose="020B0503020204020204" pitchFamily="34" charset="-122"/>
                  <a:ea typeface="微软雅黑" panose="020B0503020204020204" pitchFamily="34" charset="-122"/>
                </a:rPr>
                <a:t>月</a:t>
              </a:r>
              <a:r>
                <a:rPr lang="en-US" altLang="zh-CN" sz="1400" dirty="0">
                  <a:solidFill>
                    <a:srgbClr val="FF0000"/>
                  </a:solidFill>
                  <a:latin typeface="微软雅黑" panose="020B0503020204020204" pitchFamily="34" charset="-122"/>
                  <a:ea typeface="微软雅黑" panose="020B0503020204020204" pitchFamily="34" charset="-122"/>
                </a:rPr>
                <a:t>1</a:t>
              </a:r>
              <a:r>
                <a:rPr lang="zh-CN" altLang="en-US" sz="1400" dirty="0">
                  <a:solidFill>
                    <a:srgbClr val="FF0000"/>
                  </a:solidFill>
                  <a:latin typeface="微软雅黑" panose="020B0503020204020204" pitchFamily="34" charset="-122"/>
                  <a:ea typeface="微软雅黑" panose="020B0503020204020204" pitchFamily="34" charset="-122"/>
                </a:rPr>
                <a:t>日起，再按照实际发生额的</a:t>
              </a:r>
              <a:r>
                <a:rPr lang="en-US" altLang="zh-CN" sz="1400" dirty="0">
                  <a:solidFill>
                    <a:srgbClr val="FF0000"/>
                  </a:solidFill>
                  <a:latin typeface="微软雅黑" panose="020B0503020204020204" pitchFamily="34" charset="-122"/>
                  <a:ea typeface="微软雅黑" panose="020B0503020204020204" pitchFamily="34" charset="-122"/>
                </a:rPr>
                <a:t>100%</a:t>
              </a:r>
              <a:r>
                <a:rPr lang="zh-CN" altLang="en-US" sz="1400" dirty="0">
                  <a:solidFill>
                    <a:srgbClr val="FF0000"/>
                  </a:solidFill>
                  <a:latin typeface="微软雅黑" panose="020B0503020204020204" pitchFamily="34" charset="-122"/>
                  <a:ea typeface="微软雅黑" panose="020B0503020204020204" pitchFamily="34" charset="-122"/>
                </a:rPr>
                <a:t>在税前加计扣除；形成无形资产的，自</a:t>
              </a:r>
              <a:r>
                <a:rPr lang="en-US" altLang="zh-CN" sz="1400" dirty="0">
                  <a:solidFill>
                    <a:srgbClr val="FF0000"/>
                  </a:solidFill>
                  <a:latin typeface="微软雅黑" panose="020B0503020204020204" pitchFamily="34" charset="-122"/>
                  <a:ea typeface="微软雅黑" panose="020B0503020204020204" pitchFamily="34" charset="-122"/>
                </a:rPr>
                <a:t>2022</a:t>
              </a:r>
              <a:r>
                <a:rPr lang="zh-CN" altLang="en-US" sz="1400" dirty="0">
                  <a:solidFill>
                    <a:srgbClr val="FF0000"/>
                  </a:solidFill>
                  <a:latin typeface="微软雅黑" panose="020B0503020204020204" pitchFamily="34" charset="-122"/>
                  <a:ea typeface="微软雅黑" panose="020B0503020204020204" pitchFamily="34" charset="-122"/>
                </a:rPr>
                <a:t>年</a:t>
              </a:r>
              <a:r>
                <a:rPr lang="en-US" altLang="zh-CN" sz="1400" dirty="0">
                  <a:solidFill>
                    <a:srgbClr val="FF0000"/>
                  </a:solidFill>
                  <a:latin typeface="微软雅黑" panose="020B0503020204020204" pitchFamily="34" charset="-122"/>
                  <a:ea typeface="微软雅黑" panose="020B0503020204020204" pitchFamily="34" charset="-122"/>
                </a:rPr>
                <a:t>1</a:t>
              </a:r>
              <a:r>
                <a:rPr lang="zh-CN" altLang="en-US" sz="1400" dirty="0">
                  <a:solidFill>
                    <a:srgbClr val="FF0000"/>
                  </a:solidFill>
                  <a:latin typeface="微软雅黑" panose="020B0503020204020204" pitchFamily="34" charset="-122"/>
                  <a:ea typeface="微软雅黑" panose="020B0503020204020204" pitchFamily="34" charset="-122"/>
                </a:rPr>
                <a:t>月</a:t>
              </a:r>
              <a:r>
                <a:rPr lang="en-US" altLang="zh-CN" sz="1400" dirty="0">
                  <a:solidFill>
                    <a:srgbClr val="FF0000"/>
                  </a:solidFill>
                  <a:latin typeface="微软雅黑" panose="020B0503020204020204" pitchFamily="34" charset="-122"/>
                  <a:ea typeface="微软雅黑" panose="020B0503020204020204" pitchFamily="34" charset="-122"/>
                </a:rPr>
                <a:t>1</a:t>
              </a:r>
              <a:r>
                <a:rPr lang="zh-CN" altLang="en-US" sz="1400" dirty="0">
                  <a:solidFill>
                    <a:srgbClr val="FF0000"/>
                  </a:solidFill>
                  <a:latin typeface="微软雅黑" panose="020B0503020204020204" pitchFamily="34" charset="-122"/>
                  <a:ea typeface="微软雅黑" panose="020B0503020204020204" pitchFamily="34" charset="-122"/>
                </a:rPr>
                <a:t>日起，按照无形资产成本的</a:t>
              </a:r>
              <a:r>
                <a:rPr lang="en-US" altLang="zh-CN" sz="1400" dirty="0">
                  <a:solidFill>
                    <a:srgbClr val="FF0000"/>
                  </a:solidFill>
                  <a:latin typeface="微软雅黑" panose="020B0503020204020204" pitchFamily="34" charset="-122"/>
                  <a:ea typeface="微软雅黑" panose="020B0503020204020204" pitchFamily="34" charset="-122"/>
                </a:rPr>
                <a:t>200%</a:t>
              </a:r>
              <a:r>
                <a:rPr lang="zh-CN" altLang="en-US" sz="1400" dirty="0">
                  <a:solidFill>
                    <a:srgbClr val="FF0000"/>
                  </a:solidFill>
                  <a:latin typeface="微软雅黑" panose="020B0503020204020204" pitchFamily="34" charset="-122"/>
                  <a:ea typeface="微软雅黑" panose="020B0503020204020204" pitchFamily="34" charset="-122"/>
                </a:rPr>
                <a:t>在税前摊销</a:t>
              </a:r>
              <a:r>
                <a:rPr lang="zh-CN" altLang="en-US" sz="1400" dirty="0" smtClean="0">
                  <a:solidFill>
                    <a:srgbClr val="FF0000"/>
                  </a:solidFill>
                  <a:latin typeface="微软雅黑" panose="020B0503020204020204" pitchFamily="34" charset="-122"/>
                  <a:ea typeface="微软雅黑" panose="020B0503020204020204" pitchFamily="34" charset="-122"/>
                </a:rPr>
                <a:t>。</a:t>
              </a:r>
              <a:endParaRPr lang="zh-CN" altLang="en-US" sz="1400" dirty="0">
                <a:solidFill>
                  <a:srgbClr val="FF000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2708672" cy="5143500"/>
          </a:xfrm>
          <a:prstGeom prst="rect">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4" name="组合 3">
            <a:extLst>
              <a:ext uri="{FF2B5EF4-FFF2-40B4-BE49-F238E27FC236}">
                <a16:creationId xmlns:a16="http://schemas.microsoft.com/office/drawing/2014/main" xmlns="" id="{002D95C9-5A7E-408E-99C1-C22351EAE902}"/>
              </a:ext>
            </a:extLst>
          </p:cNvPr>
          <p:cNvGrpSpPr/>
          <p:nvPr/>
        </p:nvGrpSpPr>
        <p:grpSpPr>
          <a:xfrm>
            <a:off x="756034" y="1983128"/>
            <a:ext cx="1473254" cy="1177245"/>
            <a:chOff x="756034" y="1631894"/>
            <a:chExt cx="1473254" cy="1177245"/>
          </a:xfrm>
        </p:grpSpPr>
        <p:sp>
          <p:nvSpPr>
            <p:cNvPr id="6" name="文本框 5"/>
            <p:cNvSpPr txBox="1"/>
            <p:nvPr/>
          </p:nvSpPr>
          <p:spPr>
            <a:xfrm>
              <a:off x="756034" y="1631894"/>
              <a:ext cx="1196609" cy="1177245"/>
            </a:xfrm>
            <a:prstGeom prst="rect">
              <a:avLst/>
            </a:prstGeom>
            <a:noFill/>
          </p:spPr>
          <p:txBody>
            <a:bodyPr wrap="square" lIns="68580" tIns="34290" rIns="68580" bIns="34290"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第二部分</a:t>
              </a:r>
            </a:p>
          </p:txBody>
        </p:sp>
        <p:grpSp>
          <p:nvGrpSpPr>
            <p:cNvPr id="23" name="组合 22"/>
            <p:cNvGrpSpPr/>
            <p:nvPr/>
          </p:nvGrpSpPr>
          <p:grpSpPr>
            <a:xfrm>
              <a:off x="1880272" y="2044311"/>
              <a:ext cx="349016" cy="352411"/>
              <a:chOff x="2099842" y="1975504"/>
              <a:chExt cx="823123" cy="831130"/>
            </a:xfrm>
            <a:solidFill>
              <a:schemeClr val="bg1"/>
            </a:solidFill>
          </p:grpSpPr>
          <p:sp>
            <p:nvSpPr>
              <p:cNvPr id="24" name="等腰三角形 23"/>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 name="组合 1"/>
          <p:cNvGrpSpPr/>
          <p:nvPr/>
        </p:nvGrpSpPr>
        <p:grpSpPr>
          <a:xfrm>
            <a:off x="2915816" y="2340917"/>
            <a:ext cx="6048672" cy="461666"/>
            <a:chOff x="4585514" y="1054862"/>
            <a:chExt cx="8064895" cy="615555"/>
          </a:xfrm>
        </p:grpSpPr>
        <p:sp>
          <p:nvSpPr>
            <p:cNvPr id="8" name="等腰三角形 7"/>
            <p:cNvSpPr/>
            <p:nvPr/>
          </p:nvSpPr>
          <p:spPr>
            <a:xfrm rot="5400000" flipH="1">
              <a:off x="4551880" y="1121191"/>
              <a:ext cx="519388" cy="452119"/>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285429" y="1054863"/>
              <a:ext cx="1932495" cy="615554"/>
            </a:xfrm>
            <a:prstGeom prst="rect">
              <a:avLst/>
            </a:prstGeom>
            <a:noFill/>
          </p:spPr>
          <p:txBody>
            <a:bodyPr wrap="square" rtlCol="0">
              <a:spAutoFit/>
            </a:bodyPr>
            <a:lstStyle/>
            <a:p>
              <a:r>
                <a:rPr lang="zh-CN" altLang="en-US" sz="2400" b="1" dirty="0">
                  <a:solidFill>
                    <a:srgbClr val="595E64"/>
                  </a:solidFill>
                  <a:latin typeface="微软雅黑" panose="020B0503020204020204" pitchFamily="34" charset="-122"/>
                  <a:ea typeface="微软雅黑" panose="020B0503020204020204" pitchFamily="34" charset="-122"/>
                </a:rPr>
                <a:t>第二部分</a:t>
              </a:r>
            </a:p>
          </p:txBody>
        </p:sp>
        <p:sp>
          <p:nvSpPr>
            <p:cNvPr id="19" name="文本框 18"/>
            <p:cNvSpPr txBox="1"/>
            <p:nvPr/>
          </p:nvSpPr>
          <p:spPr>
            <a:xfrm>
              <a:off x="7243535" y="1054862"/>
              <a:ext cx="5406874" cy="615554"/>
            </a:xfrm>
            <a:prstGeom prst="rect">
              <a:avLst/>
            </a:prstGeom>
            <a:noFill/>
          </p:spPr>
          <p:txBody>
            <a:bodyPr wrap="square" rtlCol="0">
              <a:spAutoFit/>
            </a:bodyPr>
            <a:lstStyle/>
            <a:p>
              <a:r>
                <a:rPr lang="zh-CN" altLang="en-US" sz="2400" dirty="0">
                  <a:solidFill>
                    <a:srgbClr val="595E64"/>
                  </a:solidFill>
                  <a:latin typeface="微软雅黑" panose="020B0503020204020204" pitchFamily="34" charset="-122"/>
                  <a:ea typeface="微软雅黑" panose="020B0503020204020204" pitchFamily="34" charset="-122"/>
                </a:rPr>
                <a:t>评价标准、评分条件</a:t>
              </a:r>
            </a:p>
          </p:txBody>
        </p:sp>
      </p:grpSp>
    </p:spTree>
    <p:extLst>
      <p:ext uri="{BB962C8B-B14F-4D97-AF65-F5344CB8AC3E}">
        <p14:creationId xmlns:p14="http://schemas.microsoft.com/office/powerpoint/2010/main" val="669090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xmlns="" id="{CFB78573-899A-4289-A7E5-196312118563}"/>
              </a:ext>
            </a:extLst>
          </p:cNvPr>
          <p:cNvSpPr/>
          <p:nvPr/>
        </p:nvSpPr>
        <p:spPr>
          <a:xfrm>
            <a:off x="726534" y="104314"/>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科技型中小企业的评价标准</a:t>
            </a:r>
          </a:p>
        </p:txBody>
      </p:sp>
      <p:grpSp>
        <p:nvGrpSpPr>
          <p:cNvPr id="19" name="组合 18">
            <a:extLst>
              <a:ext uri="{FF2B5EF4-FFF2-40B4-BE49-F238E27FC236}">
                <a16:creationId xmlns:a16="http://schemas.microsoft.com/office/drawing/2014/main" xmlns="" id="{AB480076-7F0B-4495-A3F6-D46193511F8A}"/>
              </a:ext>
            </a:extLst>
          </p:cNvPr>
          <p:cNvGrpSpPr/>
          <p:nvPr/>
        </p:nvGrpSpPr>
        <p:grpSpPr>
          <a:xfrm>
            <a:off x="146206" y="85645"/>
            <a:ext cx="465354" cy="469881"/>
            <a:chOff x="2099842" y="1975504"/>
            <a:chExt cx="823123" cy="831130"/>
          </a:xfrm>
          <a:solidFill>
            <a:schemeClr val="bg1"/>
          </a:solidFill>
        </p:grpSpPr>
        <p:sp>
          <p:nvSpPr>
            <p:cNvPr id="21" name="等腰三角形 20">
              <a:extLst>
                <a:ext uri="{FF2B5EF4-FFF2-40B4-BE49-F238E27FC236}">
                  <a16:creationId xmlns:a16="http://schemas.microsoft.com/office/drawing/2014/main" xmlns="" id="{3C702DA3-A291-49EA-ABC0-CAF86824EAFA}"/>
                </a:ext>
              </a:extLst>
            </p:cNvPr>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a:extLst>
                <a:ext uri="{FF2B5EF4-FFF2-40B4-BE49-F238E27FC236}">
                  <a16:creationId xmlns:a16="http://schemas.microsoft.com/office/drawing/2014/main" xmlns="" id="{6AA70CCF-0B3A-4797-81F0-679C3DADBFE1}"/>
                </a:ext>
              </a:extLst>
            </p:cNvPr>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a:extLst>
                <a:ext uri="{FF2B5EF4-FFF2-40B4-BE49-F238E27FC236}">
                  <a16:creationId xmlns:a16="http://schemas.microsoft.com/office/drawing/2014/main" xmlns="" id="{CA463BC9-68C2-4967-A631-FB2D5ED8FFFC}"/>
                </a:ext>
              </a:extLst>
            </p:cNvPr>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a:extLst>
              <a:ext uri="{FF2B5EF4-FFF2-40B4-BE49-F238E27FC236}">
                <a16:creationId xmlns:a16="http://schemas.microsoft.com/office/drawing/2014/main" xmlns="" id="{E88E497F-759A-4ECB-809F-B208221B2A20}"/>
              </a:ext>
            </a:extLst>
          </p:cNvPr>
          <p:cNvSpPr/>
          <p:nvPr/>
        </p:nvSpPr>
        <p:spPr>
          <a:xfrm>
            <a:off x="164411" y="659472"/>
            <a:ext cx="1723549" cy="400110"/>
          </a:xfrm>
          <a:prstGeom prst="rect">
            <a:avLst/>
          </a:prstGeom>
        </p:spPr>
        <p:txBody>
          <a:bodyPr wrap="none">
            <a:spAutoFit/>
          </a:bodyPr>
          <a:lstStyle/>
          <a:p>
            <a:r>
              <a:rPr lang="zh-CN" altLang="en-US" sz="2000" b="1" dirty="0">
                <a:solidFill>
                  <a:srgbClr val="595E64"/>
                </a:solidFill>
                <a:latin typeface="微软雅黑" panose="020B0503020204020204" pitchFamily="34" charset="-122"/>
                <a:ea typeface="微软雅黑" panose="020B0503020204020204" pitchFamily="34" charset="-122"/>
              </a:rPr>
              <a:t>一、基本</a:t>
            </a:r>
            <a:r>
              <a:rPr lang="zh-CN" altLang="en-US" sz="2000" b="1" dirty="0" smtClean="0">
                <a:solidFill>
                  <a:srgbClr val="595E64"/>
                </a:solidFill>
                <a:latin typeface="微软雅黑" panose="020B0503020204020204" pitchFamily="34" charset="-122"/>
                <a:ea typeface="微软雅黑" panose="020B0503020204020204" pitchFamily="34" charset="-122"/>
              </a:rPr>
              <a:t>条件</a:t>
            </a:r>
            <a:endParaRPr lang="zh-CN" altLang="en-US" sz="2000" b="1" dirty="0">
              <a:solidFill>
                <a:srgbClr val="595E64"/>
              </a:solidFill>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xmlns="" id="{97BFC135-FB82-4E70-8B92-6EB248779F4B}"/>
              </a:ext>
            </a:extLst>
          </p:cNvPr>
          <p:cNvSpPr/>
          <p:nvPr/>
        </p:nvSpPr>
        <p:spPr>
          <a:xfrm>
            <a:off x="251521" y="1059582"/>
            <a:ext cx="8728068" cy="3416320"/>
          </a:xfrm>
          <a:prstGeom prst="rect">
            <a:avLst/>
          </a:prstGeom>
        </p:spPr>
        <p:txBody>
          <a:bodyPr wrap="square">
            <a:spAutoFit/>
          </a:bodyPr>
          <a:lstStyle/>
          <a:p>
            <a:pPr algn="just"/>
            <a:r>
              <a:rPr lang="en-US" altLang="zh-CN" sz="1400" b="1" dirty="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、注册</a:t>
            </a:r>
            <a:r>
              <a:rPr lang="zh-CN" altLang="en-US" sz="1400" b="1" dirty="0" smtClean="0">
                <a:latin typeface="微软雅黑" panose="020B0503020204020204" pitchFamily="34" charset="-122"/>
                <a:ea typeface="微软雅黑" panose="020B0503020204020204" pitchFamily="34" charset="-122"/>
              </a:rPr>
              <a:t>地</a:t>
            </a:r>
            <a:endParaRPr lang="en-US" altLang="zh-CN" sz="1400" b="1" dirty="0" smtClean="0">
              <a:latin typeface="微软雅黑" panose="020B0503020204020204" pitchFamily="34" charset="-122"/>
              <a:ea typeface="微软雅黑" panose="020B0503020204020204" pitchFamily="34" charset="-122"/>
            </a:endParaRPr>
          </a:p>
          <a:p>
            <a:pPr algn="just"/>
            <a:endParaRPr lang="en-US" altLang="zh-CN" sz="800" b="1" dirty="0">
              <a:latin typeface="微软雅黑" panose="020B0503020204020204" pitchFamily="34" charset="-122"/>
              <a:ea typeface="微软雅黑" panose="020B0503020204020204" pitchFamily="34" charset="-122"/>
            </a:endParaRPr>
          </a:p>
          <a:p>
            <a:pPr algn="just"/>
            <a:r>
              <a:rPr lang="zh-CN" altLang="en-US" sz="1400" dirty="0" smtClean="0">
                <a:latin typeface="微软雅黑" panose="020B0503020204020204" pitchFamily="34" charset="-122"/>
                <a:ea typeface="微软雅黑" panose="020B0503020204020204" pitchFamily="34" charset="-122"/>
              </a:rPr>
              <a:t>注册</a:t>
            </a:r>
            <a:r>
              <a:rPr lang="zh-CN" altLang="en-US" sz="1400" dirty="0">
                <a:latin typeface="微软雅黑" panose="020B0503020204020204" pitchFamily="34" charset="-122"/>
                <a:ea typeface="微软雅黑" panose="020B0503020204020204" pitchFamily="34" charset="-122"/>
              </a:rPr>
              <a:t>的居民企业在中国境内（不包括港、澳、台地区）注册成立或依照外国（地区）法律成立但实际管理机构在中国境内的会计核算健全、实行</a:t>
            </a:r>
            <a:r>
              <a:rPr lang="zh-CN" altLang="en-US" sz="1400" dirty="0">
                <a:solidFill>
                  <a:srgbClr val="FF0000"/>
                </a:solidFill>
                <a:latin typeface="微软雅黑" panose="020B0503020204020204" pitchFamily="34" charset="-122"/>
                <a:ea typeface="微软雅黑" panose="020B0503020204020204" pitchFamily="34" charset="-122"/>
              </a:rPr>
              <a:t>查账征收</a:t>
            </a:r>
            <a:r>
              <a:rPr lang="zh-CN" altLang="en-US" sz="1400" dirty="0">
                <a:latin typeface="微软雅黑" panose="020B0503020204020204" pitchFamily="34" charset="-122"/>
                <a:ea typeface="微软雅黑" panose="020B0503020204020204" pitchFamily="34" charset="-122"/>
              </a:rPr>
              <a:t>并能够准确归集研发费用，并缴纳企业所得税的居民企业。</a:t>
            </a:r>
          </a:p>
          <a:p>
            <a:pPr algn="just"/>
            <a:endParaRPr lang="en-US" altLang="zh-CN" sz="1400" b="1" dirty="0">
              <a:latin typeface="微软雅黑" panose="020B0503020204020204" pitchFamily="34" charset="-122"/>
              <a:ea typeface="微软雅黑" panose="020B0503020204020204" pitchFamily="34" charset="-122"/>
            </a:endParaRPr>
          </a:p>
          <a:p>
            <a:pPr algn="just"/>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、企业</a:t>
            </a:r>
            <a:r>
              <a:rPr lang="zh-CN" altLang="en-US" sz="1400" b="1" dirty="0" smtClean="0">
                <a:latin typeface="微软雅黑" panose="020B0503020204020204" pitchFamily="34" charset="-122"/>
                <a:ea typeface="微软雅黑" panose="020B0503020204020204" pitchFamily="34" charset="-122"/>
              </a:rPr>
              <a:t>规模</a:t>
            </a:r>
            <a:endParaRPr lang="en-US" altLang="zh-CN" sz="1400" b="1" dirty="0" smtClean="0">
              <a:latin typeface="微软雅黑" panose="020B0503020204020204" pitchFamily="34" charset="-122"/>
              <a:ea typeface="微软雅黑" panose="020B0503020204020204" pitchFamily="34" charset="-122"/>
            </a:endParaRPr>
          </a:p>
          <a:p>
            <a:pPr algn="just"/>
            <a:endParaRPr lang="zh-CN" altLang="en-US" sz="800" b="1" dirty="0">
              <a:latin typeface="微软雅黑" panose="020B0503020204020204" pitchFamily="34" charset="-122"/>
              <a:ea typeface="微软雅黑" panose="020B0503020204020204" pitchFamily="34" charset="-122"/>
            </a:endParaRPr>
          </a:p>
          <a:p>
            <a:pPr algn="just"/>
            <a:r>
              <a:rPr lang="zh-CN" altLang="en-US" sz="1400" dirty="0">
                <a:latin typeface="微软雅黑" panose="020B0503020204020204" pitchFamily="34" charset="-122"/>
                <a:ea typeface="微软雅黑" panose="020B0503020204020204" pitchFamily="34" charset="-122"/>
              </a:rPr>
              <a:t>职工总数</a:t>
            </a:r>
            <a:r>
              <a:rPr lang="zh-CN" altLang="en-US" sz="1400" dirty="0">
                <a:solidFill>
                  <a:srgbClr val="FF0000"/>
                </a:solidFill>
                <a:latin typeface="微软雅黑" panose="020B0503020204020204" pitchFamily="34" charset="-122"/>
                <a:ea typeface="微软雅黑" panose="020B0503020204020204" pitchFamily="34" charset="-122"/>
              </a:rPr>
              <a:t>不超过</a:t>
            </a:r>
            <a:r>
              <a:rPr lang="en-US" altLang="zh-CN" sz="1400" dirty="0">
                <a:solidFill>
                  <a:srgbClr val="FF0000"/>
                </a:solidFill>
                <a:latin typeface="微软雅黑" panose="020B0503020204020204" pitchFamily="34" charset="-122"/>
                <a:ea typeface="微软雅黑" panose="020B0503020204020204" pitchFamily="34" charset="-122"/>
              </a:rPr>
              <a:t>500</a:t>
            </a:r>
            <a:r>
              <a:rPr lang="zh-CN" altLang="en-US" sz="1400" dirty="0">
                <a:solidFill>
                  <a:srgbClr val="FF0000"/>
                </a:solidFill>
                <a:latin typeface="微软雅黑" panose="020B0503020204020204" pitchFamily="34" charset="-122"/>
                <a:ea typeface="微软雅黑" panose="020B0503020204020204" pitchFamily="34" charset="-122"/>
              </a:rPr>
              <a:t>人</a:t>
            </a:r>
            <a:r>
              <a:rPr lang="zh-CN" altLang="en-US" sz="1400" dirty="0">
                <a:latin typeface="微软雅黑" panose="020B0503020204020204" pitchFamily="34" charset="-122"/>
                <a:ea typeface="微软雅黑" panose="020B0503020204020204" pitchFamily="34" charset="-122"/>
              </a:rPr>
              <a:t>、年销售收入</a:t>
            </a:r>
            <a:r>
              <a:rPr lang="zh-CN" altLang="en-US" sz="1400" dirty="0">
                <a:solidFill>
                  <a:srgbClr val="FF0000"/>
                </a:solidFill>
                <a:latin typeface="微软雅黑" panose="020B0503020204020204" pitchFamily="34" charset="-122"/>
                <a:ea typeface="微软雅黑" panose="020B0503020204020204" pitchFamily="34" charset="-122"/>
              </a:rPr>
              <a:t>不超过</a:t>
            </a:r>
            <a:r>
              <a:rPr lang="en-US" altLang="zh-CN" sz="1400" dirty="0">
                <a:solidFill>
                  <a:srgbClr val="FF0000"/>
                </a:solidFill>
                <a:latin typeface="微软雅黑" panose="020B0503020204020204" pitchFamily="34" charset="-122"/>
                <a:ea typeface="微软雅黑" panose="020B0503020204020204" pitchFamily="34" charset="-122"/>
              </a:rPr>
              <a:t>2</a:t>
            </a:r>
            <a:r>
              <a:rPr lang="zh-CN" altLang="en-US" sz="1400" dirty="0">
                <a:solidFill>
                  <a:srgbClr val="FF0000"/>
                </a:solidFill>
                <a:latin typeface="微软雅黑" panose="020B0503020204020204" pitchFamily="34" charset="-122"/>
                <a:ea typeface="微软雅黑" panose="020B0503020204020204" pitchFamily="34" charset="-122"/>
              </a:rPr>
              <a:t>亿元</a:t>
            </a:r>
            <a:r>
              <a:rPr lang="zh-CN" altLang="en-US" sz="1400" dirty="0">
                <a:latin typeface="微软雅黑" panose="020B0503020204020204" pitchFamily="34" charset="-122"/>
                <a:ea typeface="微软雅黑" panose="020B0503020204020204" pitchFamily="34" charset="-122"/>
              </a:rPr>
              <a:t>、资产总额</a:t>
            </a:r>
            <a:r>
              <a:rPr lang="zh-CN" altLang="en-US" sz="1400" dirty="0">
                <a:solidFill>
                  <a:srgbClr val="FF0000"/>
                </a:solidFill>
                <a:latin typeface="微软雅黑" panose="020B0503020204020204" pitchFamily="34" charset="-122"/>
                <a:ea typeface="微软雅黑" panose="020B0503020204020204" pitchFamily="34" charset="-122"/>
              </a:rPr>
              <a:t>不超过</a:t>
            </a:r>
            <a:r>
              <a:rPr lang="en-US" altLang="zh-CN" sz="1400" dirty="0">
                <a:solidFill>
                  <a:srgbClr val="FF0000"/>
                </a:solidFill>
                <a:latin typeface="微软雅黑" panose="020B0503020204020204" pitchFamily="34" charset="-122"/>
                <a:ea typeface="微软雅黑" panose="020B0503020204020204" pitchFamily="34" charset="-122"/>
              </a:rPr>
              <a:t>2</a:t>
            </a:r>
            <a:r>
              <a:rPr lang="zh-CN" altLang="en-US" sz="1400" dirty="0">
                <a:solidFill>
                  <a:srgbClr val="FF0000"/>
                </a:solidFill>
                <a:latin typeface="微软雅黑" panose="020B0503020204020204" pitchFamily="34" charset="-122"/>
                <a:ea typeface="微软雅黑" panose="020B0503020204020204" pitchFamily="34" charset="-122"/>
              </a:rPr>
              <a:t>亿</a:t>
            </a:r>
            <a:r>
              <a:rPr lang="zh-CN" altLang="en-US" sz="1400" dirty="0" smtClean="0">
                <a:solidFill>
                  <a:srgbClr val="FF0000"/>
                </a:solidFill>
                <a:latin typeface="微软雅黑" panose="020B0503020204020204" pitchFamily="34" charset="-122"/>
                <a:ea typeface="微软雅黑" panose="020B0503020204020204" pitchFamily="34" charset="-122"/>
              </a:rPr>
              <a:t>元</a:t>
            </a:r>
            <a:endParaRPr lang="en-US" altLang="zh-CN" sz="1400" dirty="0" smtClean="0">
              <a:solidFill>
                <a:srgbClr val="FF0000"/>
              </a:solidFill>
              <a:latin typeface="微软雅黑" panose="020B0503020204020204" pitchFamily="34" charset="-122"/>
              <a:ea typeface="微软雅黑" panose="020B0503020204020204" pitchFamily="34" charset="-122"/>
            </a:endParaRPr>
          </a:p>
          <a:p>
            <a:pPr algn="just"/>
            <a:endParaRPr lang="en-US" altLang="zh-CN" sz="800" dirty="0">
              <a:solidFill>
                <a:srgbClr val="FF0000"/>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itchFamily="2" charset="2"/>
              <a:buChar char="Ø"/>
            </a:pPr>
            <a:r>
              <a:rPr lang="zh-CN" altLang="zh-CN" sz="1200" dirty="0">
                <a:latin typeface="微软雅黑" panose="020B0503020204020204" pitchFamily="34" charset="-122"/>
                <a:ea typeface="微软雅黑" panose="020B0503020204020204" pitchFamily="34" charset="-122"/>
              </a:rPr>
              <a:t>职工总数</a:t>
            </a:r>
            <a:r>
              <a:rPr lang="zh-CN" altLang="en-US"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包括企业上年度在职、兼职和临时聘用人员。在职人员通过企业是否签订了劳动合同或缴纳社会保险费来鉴别，兼职、临时聘用人员全年须在企业累计工作 </a:t>
            </a:r>
            <a:r>
              <a:rPr lang="en-US" altLang="zh-CN" sz="1200" dirty="0">
                <a:latin typeface="微软雅黑" panose="020B0503020204020204" pitchFamily="34" charset="-122"/>
                <a:ea typeface="微软雅黑" panose="020B0503020204020204" pitchFamily="34" charset="-122"/>
              </a:rPr>
              <a:t>6 </a:t>
            </a:r>
            <a:r>
              <a:rPr lang="zh-CN" altLang="zh-CN" sz="1200" dirty="0">
                <a:latin typeface="微软雅黑" panose="020B0503020204020204" pitchFamily="34" charset="-122"/>
                <a:ea typeface="微软雅黑" panose="020B0503020204020204" pitchFamily="34" charset="-122"/>
              </a:rPr>
              <a:t>个月以上</a:t>
            </a:r>
            <a:endParaRPr lang="en-US" altLang="zh-CN" sz="1200" dirty="0">
              <a:latin typeface="微软雅黑" panose="020B0503020204020204" pitchFamily="34" charset="-122"/>
              <a:ea typeface="微软雅黑" panose="020B0503020204020204" pitchFamily="34" charset="-122"/>
            </a:endParaRPr>
          </a:p>
          <a:p>
            <a:pPr marL="285750" indent="-285750" algn="just">
              <a:lnSpc>
                <a:spcPct val="150000"/>
              </a:lnSpc>
              <a:buFont typeface="Wingdings" pitchFamily="2" charset="2"/>
              <a:buChar char="Ø"/>
            </a:pPr>
            <a:r>
              <a:rPr lang="zh-CN" altLang="zh-CN" sz="1200" dirty="0">
                <a:latin typeface="微软雅黑" panose="020B0503020204020204" pitchFamily="34" charset="-122"/>
                <a:ea typeface="微软雅黑" panose="020B0503020204020204" pitchFamily="34" charset="-122"/>
              </a:rPr>
              <a:t>企业职工总数按照全年季平均数计算：季平均数</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（季初数</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季末数）÷</a:t>
            </a:r>
            <a:r>
              <a:rPr lang="en-US" altLang="zh-CN" sz="1200" dirty="0">
                <a:latin typeface="微软雅黑" panose="020B0503020204020204" pitchFamily="34" charset="-122"/>
                <a:ea typeface="微软雅黑" panose="020B0503020204020204" pitchFamily="34" charset="-122"/>
              </a:rPr>
              <a:t>2</a:t>
            </a:r>
            <a:r>
              <a:rPr lang="zh-CN" altLang="zh-CN" sz="1200" dirty="0">
                <a:latin typeface="微软雅黑" panose="020B0503020204020204" pitchFamily="34" charset="-122"/>
                <a:ea typeface="微软雅黑" panose="020B0503020204020204" pitchFamily="34" charset="-122"/>
              </a:rPr>
              <a:t>，全年季平均数</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全年各季平均数之和÷</a:t>
            </a:r>
            <a:r>
              <a:rPr lang="en-US" altLang="zh-CN" sz="1200" dirty="0">
                <a:latin typeface="微软雅黑" panose="020B0503020204020204" pitchFamily="34" charset="-122"/>
                <a:ea typeface="微软雅黑" panose="020B0503020204020204" pitchFamily="34" charset="-122"/>
              </a:rPr>
              <a:t>4</a:t>
            </a:r>
          </a:p>
          <a:p>
            <a:pPr marL="285750" indent="-285750" algn="just">
              <a:lnSpc>
                <a:spcPct val="150000"/>
              </a:lnSpc>
              <a:buFont typeface="Wingdings" pitchFamily="2" charset="2"/>
              <a:buChar char="Ø"/>
            </a:pPr>
            <a:r>
              <a:rPr lang="zh-CN" altLang="en-US" sz="1200" dirty="0">
                <a:latin typeface="微软雅黑" panose="020B0503020204020204" pitchFamily="34" charset="-122"/>
                <a:ea typeface="微软雅黑" panose="020B0503020204020204" pitchFamily="34" charset="-122"/>
              </a:rPr>
              <a:t>年销售收入：采用上一会计年度财务数据，</a:t>
            </a:r>
            <a:r>
              <a:rPr lang="zh-CN" altLang="en-US" sz="1200" dirty="0">
                <a:solidFill>
                  <a:srgbClr val="FF0000"/>
                </a:solidFill>
                <a:latin typeface="微软雅黑" panose="020B0503020204020204" pitchFamily="34" charset="-122"/>
                <a:ea typeface="微软雅黑" panose="020B0503020204020204" pitchFamily="34" charset="-122"/>
              </a:rPr>
              <a:t>为主营业务与其他业务收入之和</a:t>
            </a:r>
            <a:r>
              <a:rPr lang="zh-CN" altLang="en-US" sz="1200" dirty="0">
                <a:latin typeface="微软雅黑" panose="020B0503020204020204" pitchFamily="34" charset="-122"/>
                <a:ea typeface="微软雅黑" panose="020B0503020204020204" pitchFamily="34" charset="-122"/>
              </a:rPr>
              <a:t>，按照企业所得税年度纳税申报表的口径</a:t>
            </a:r>
            <a:endParaRPr lang="en-US" altLang="zh-CN" sz="1200" dirty="0">
              <a:latin typeface="微软雅黑" panose="020B0503020204020204" pitchFamily="34" charset="-122"/>
              <a:ea typeface="微软雅黑" panose="020B0503020204020204" pitchFamily="34" charset="-122"/>
            </a:endParaRPr>
          </a:p>
          <a:p>
            <a:pPr marL="285750" indent="-285750" algn="just">
              <a:lnSpc>
                <a:spcPct val="150000"/>
              </a:lnSpc>
              <a:buFont typeface="Wingdings" pitchFamily="2" charset="2"/>
              <a:buChar char="Ø"/>
            </a:pPr>
            <a:r>
              <a:rPr lang="zh-CN" altLang="en-US" sz="1200" dirty="0">
                <a:latin typeface="微软雅黑" panose="020B0503020204020204" pitchFamily="34" charset="-122"/>
                <a:ea typeface="微软雅黑" panose="020B0503020204020204" pitchFamily="34" charset="-122"/>
              </a:rPr>
              <a:t>资产总额：以上一年度会计报表期末数为准，按企业所得税年度纳税申报表口径</a:t>
            </a:r>
            <a:endParaRPr lang="en-US" altLang="zh-CN" sz="1200" dirty="0">
              <a:latin typeface="微软雅黑" panose="020B0503020204020204" pitchFamily="34" charset="-122"/>
              <a:ea typeface="微软雅黑" panose="020B0503020204020204" pitchFamily="34" charset="-122"/>
            </a:endParaRPr>
          </a:p>
          <a:p>
            <a:pPr marL="285750" indent="-285750" algn="just">
              <a:lnSpc>
                <a:spcPct val="150000"/>
              </a:lnSpc>
              <a:buFont typeface="Wingdings" pitchFamily="2" charset="2"/>
              <a:buChar char="Ø"/>
            </a:pPr>
            <a:r>
              <a:rPr lang="zh-CN" altLang="zh-CN" sz="1200" dirty="0">
                <a:latin typeface="微软雅黑" panose="020B0503020204020204" pitchFamily="34" charset="-122"/>
                <a:ea typeface="微软雅黑" panose="020B0503020204020204" pitchFamily="34" charset="-122"/>
              </a:rPr>
              <a:t>当年注册的企业，以其实际经营期作为一个会计年度来计算</a:t>
            </a:r>
          </a:p>
        </p:txBody>
      </p:sp>
    </p:spTree>
    <p:extLst>
      <p:ext uri="{BB962C8B-B14F-4D97-AF65-F5344CB8AC3E}">
        <p14:creationId xmlns:p14="http://schemas.microsoft.com/office/powerpoint/2010/main" val="3400431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55FBF6A-DED4-4AF4-B1DA-ADAE7269A189}"/>
              </a:ext>
            </a:extLst>
          </p:cNvPr>
          <p:cNvSpPr/>
          <p:nvPr/>
        </p:nvSpPr>
        <p:spPr>
          <a:xfrm>
            <a:off x="726534" y="104314"/>
            <a:ext cx="4493538"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科技型中小企业的评价标准</a:t>
            </a:r>
          </a:p>
        </p:txBody>
      </p:sp>
      <p:grpSp>
        <p:nvGrpSpPr>
          <p:cNvPr id="3" name="组合 2">
            <a:extLst>
              <a:ext uri="{FF2B5EF4-FFF2-40B4-BE49-F238E27FC236}">
                <a16:creationId xmlns:a16="http://schemas.microsoft.com/office/drawing/2014/main" xmlns="" id="{794755EB-1005-4041-B60E-7DEB168716D4}"/>
              </a:ext>
            </a:extLst>
          </p:cNvPr>
          <p:cNvGrpSpPr/>
          <p:nvPr/>
        </p:nvGrpSpPr>
        <p:grpSpPr>
          <a:xfrm>
            <a:off x="146206" y="85645"/>
            <a:ext cx="465354" cy="469881"/>
            <a:chOff x="2099842" y="1975504"/>
            <a:chExt cx="823123" cy="831130"/>
          </a:xfrm>
          <a:solidFill>
            <a:schemeClr val="bg1"/>
          </a:solidFill>
        </p:grpSpPr>
        <p:sp>
          <p:nvSpPr>
            <p:cNvPr id="4" name="等腰三角形 3">
              <a:extLst>
                <a:ext uri="{FF2B5EF4-FFF2-40B4-BE49-F238E27FC236}">
                  <a16:creationId xmlns:a16="http://schemas.microsoft.com/office/drawing/2014/main" xmlns="" id="{959B43E5-B9AF-4710-93EE-F2D28F46F511}"/>
                </a:ext>
              </a:extLst>
            </p:cNvPr>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xmlns="" id="{284E0C76-7859-46FF-9E5D-1F98DA3B7E63}"/>
                </a:ext>
              </a:extLst>
            </p:cNvPr>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a:extLst>
                <a:ext uri="{FF2B5EF4-FFF2-40B4-BE49-F238E27FC236}">
                  <a16:creationId xmlns:a16="http://schemas.microsoft.com/office/drawing/2014/main" xmlns="" id="{45551DB9-C326-4096-9C61-2C60F59BCDD2}"/>
                </a:ext>
              </a:extLst>
            </p:cNvPr>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a:extLst>
              <a:ext uri="{FF2B5EF4-FFF2-40B4-BE49-F238E27FC236}">
                <a16:creationId xmlns:a16="http://schemas.microsoft.com/office/drawing/2014/main" xmlns="" id="{7E9AE90E-1C1F-4EB1-BEE8-8734149CA2E8}"/>
              </a:ext>
            </a:extLst>
          </p:cNvPr>
          <p:cNvSpPr/>
          <p:nvPr/>
        </p:nvSpPr>
        <p:spPr>
          <a:xfrm>
            <a:off x="164411" y="771550"/>
            <a:ext cx="2031325" cy="461665"/>
          </a:xfrm>
          <a:prstGeom prst="rect">
            <a:avLst/>
          </a:prstGeom>
        </p:spPr>
        <p:txBody>
          <a:bodyPr wrap="none">
            <a:spAutoFit/>
          </a:bodyPr>
          <a:lstStyle/>
          <a:p>
            <a:r>
              <a:rPr lang="zh-CN" altLang="en-US" sz="2400" b="1" dirty="0">
                <a:solidFill>
                  <a:srgbClr val="595E64"/>
                </a:solidFill>
                <a:latin typeface="微软雅黑" panose="020B0503020204020204" pitchFamily="34" charset="-122"/>
                <a:ea typeface="微软雅黑" panose="020B0503020204020204" pitchFamily="34" charset="-122"/>
              </a:rPr>
              <a:t>一、基本</a:t>
            </a:r>
            <a:r>
              <a:rPr lang="zh-CN" altLang="en-US" sz="2400" b="1" dirty="0" smtClean="0">
                <a:solidFill>
                  <a:srgbClr val="595E64"/>
                </a:solidFill>
                <a:latin typeface="微软雅黑" panose="020B0503020204020204" pitchFamily="34" charset="-122"/>
                <a:ea typeface="微软雅黑" panose="020B0503020204020204" pitchFamily="34" charset="-122"/>
              </a:rPr>
              <a:t>条件</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xmlns="" id="{0978FAE1-ED4C-4DA8-8D72-26D9F256E070}"/>
              </a:ext>
            </a:extLst>
          </p:cNvPr>
          <p:cNvSpPr/>
          <p:nvPr/>
        </p:nvSpPr>
        <p:spPr>
          <a:xfrm>
            <a:off x="179512" y="1203598"/>
            <a:ext cx="8730000" cy="3185487"/>
          </a:xfrm>
          <a:prstGeom prst="rect">
            <a:avLst/>
          </a:prstGeom>
        </p:spPr>
        <p:txBody>
          <a:bodyPr wrap="square">
            <a:spAutoFit/>
          </a:bodyPr>
          <a:lstStyle/>
          <a:p>
            <a:pPr algn="just" eaLnBrk="0" hangingPunct="0">
              <a:lnSpc>
                <a:spcPct val="150000"/>
              </a:lnSpc>
            </a:pPr>
            <a:r>
              <a:rPr lang="en-US" altLang="zh-CN" sz="1400" b="1" dirty="0">
                <a:latin typeface="微软雅黑" panose="020B0503020204020204" pitchFamily="34" charset="-122"/>
                <a:ea typeface="微软雅黑" panose="020B0503020204020204" pitchFamily="34" charset="-122"/>
              </a:rPr>
              <a:t>3</a:t>
            </a:r>
            <a:r>
              <a:rPr lang="zh-CN" altLang="en-US" sz="1400" b="1" dirty="0">
                <a:latin typeface="微软雅黑" panose="020B0503020204020204" pitchFamily="34" charset="-122"/>
                <a:ea typeface="微软雅黑" panose="020B0503020204020204" pitchFamily="34" charset="-122"/>
              </a:rPr>
              <a:t>、</a:t>
            </a:r>
            <a:r>
              <a:rPr lang="zh-CN" altLang="zh-CN" sz="1400" b="1" dirty="0">
                <a:latin typeface="微软雅黑" panose="020B0503020204020204" pitchFamily="34" charset="-122"/>
                <a:ea typeface="微软雅黑" panose="020B0503020204020204" pitchFamily="34" charset="-122"/>
              </a:rPr>
              <a:t>企业提供的产品和服务不属于国家规定的禁止、限制和淘汰类</a:t>
            </a:r>
            <a:endParaRPr lang="en-US" altLang="zh-CN" sz="1400" b="1" dirty="0">
              <a:latin typeface="微软雅黑" panose="020B0503020204020204" pitchFamily="34" charset="-122"/>
              <a:ea typeface="微软雅黑" panose="020B0503020204020204" pitchFamily="34" charset="-122"/>
            </a:endParaRPr>
          </a:p>
          <a:p>
            <a:pPr algn="just" eaLnBrk="0" hangingPunct="0">
              <a:lnSpc>
                <a:spcPct val="150000"/>
              </a:lnSpc>
            </a:pPr>
            <a:r>
              <a:rPr lang="zh-CN" altLang="zh-CN" sz="1400" dirty="0" smtClean="0">
                <a:latin typeface="微软雅黑" panose="020B0503020204020204" pitchFamily="34" charset="-122"/>
                <a:ea typeface="微软雅黑" panose="020B0503020204020204" pitchFamily="34" charset="-122"/>
              </a:rPr>
              <a:t>企业</a:t>
            </a:r>
            <a:r>
              <a:rPr lang="zh-CN" altLang="zh-CN" sz="1400" dirty="0">
                <a:latin typeface="微软雅黑" panose="020B0503020204020204" pitchFamily="34" charset="-122"/>
                <a:ea typeface="微软雅黑" panose="020B0503020204020204" pitchFamily="34" charset="-122"/>
              </a:rPr>
              <a:t>所在</a:t>
            </a:r>
            <a:r>
              <a:rPr lang="zh-CN" altLang="zh-CN" sz="1400" dirty="0">
                <a:solidFill>
                  <a:srgbClr val="FF0000"/>
                </a:solidFill>
                <a:latin typeface="微软雅黑" panose="020B0503020204020204" pitchFamily="34" charset="-122"/>
                <a:ea typeface="微软雅黑" panose="020B0503020204020204" pitchFamily="34" charset="-122"/>
              </a:rPr>
              <a:t>行业不属于国家发展改革委员会《产业结构调整指导目录》规定的限制类和淘汰类范围</a:t>
            </a:r>
            <a:r>
              <a:rPr lang="zh-CN" altLang="zh-CN" sz="1400" dirty="0">
                <a:latin typeface="微软雅黑" panose="020B0503020204020204" pitchFamily="34" charset="-122"/>
                <a:ea typeface="微软雅黑" panose="020B0503020204020204" pitchFamily="34" charset="-122"/>
              </a:rPr>
              <a:t>，不属于财政部、国家税务总局、科技部《关于完善研究开发费用税前加计扣除政策的通知》（财税〔</a:t>
            </a:r>
            <a:r>
              <a:rPr lang="en-US" altLang="zh-CN" sz="1400" dirty="0">
                <a:latin typeface="微软雅黑" panose="020B0503020204020204" pitchFamily="34" charset="-122"/>
                <a:ea typeface="微软雅黑" panose="020B0503020204020204" pitchFamily="34" charset="-122"/>
              </a:rPr>
              <a:t>2015</a:t>
            </a:r>
            <a:r>
              <a:rPr lang="zh-CN" altLang="zh-CN"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119</a:t>
            </a:r>
            <a:r>
              <a:rPr lang="zh-CN" altLang="zh-CN" sz="1400" dirty="0">
                <a:latin typeface="微软雅黑" panose="020B0503020204020204" pitchFamily="34" charset="-122"/>
                <a:ea typeface="微软雅黑" panose="020B0503020204020204" pitchFamily="34" charset="-122"/>
              </a:rPr>
              <a:t>号）规定的不适用税前加计扣除政策的行业。</a:t>
            </a:r>
          </a:p>
          <a:p>
            <a:pPr algn="just" eaLnBrk="0" hangingPunct="0">
              <a:lnSpc>
                <a:spcPct val="150000"/>
              </a:lnSpc>
            </a:pPr>
            <a:endParaRPr lang="zh-CN" altLang="zh-CN" sz="1400" b="1" dirty="0">
              <a:latin typeface="微软雅黑" panose="020B0503020204020204" pitchFamily="34" charset="-122"/>
              <a:ea typeface="微软雅黑" panose="020B0503020204020204" pitchFamily="34" charset="-122"/>
            </a:endParaRPr>
          </a:p>
          <a:p>
            <a:pPr algn="just" eaLnBrk="0" hangingPunct="0">
              <a:lnSpc>
                <a:spcPct val="150000"/>
              </a:lnSpc>
            </a:pPr>
            <a:r>
              <a:rPr lang="en-US" altLang="zh-CN" sz="1400" b="1" dirty="0">
                <a:latin typeface="微软雅黑" panose="020B0503020204020204" pitchFamily="34" charset="-122"/>
                <a:ea typeface="微软雅黑" panose="020B0503020204020204" pitchFamily="34" charset="-122"/>
              </a:rPr>
              <a:t>4</a:t>
            </a:r>
            <a:r>
              <a:rPr lang="zh-CN" altLang="en-US" sz="1400" b="1" dirty="0">
                <a:latin typeface="微软雅黑" panose="020B0503020204020204" pitchFamily="34" charset="-122"/>
                <a:ea typeface="微软雅黑" panose="020B0503020204020204" pitchFamily="34" charset="-122"/>
              </a:rPr>
              <a:t>、企业在填报上一年及当年内未发生重大安全、重大质量事故和严重环境违法、科研严重失信行为，且企业未列入经营异常名录和严重违法失信企业名单</a:t>
            </a:r>
            <a:endParaRPr lang="en-US" altLang="zh-CN" sz="1400" b="1" dirty="0">
              <a:latin typeface="微软雅黑" panose="020B0503020204020204" pitchFamily="34" charset="-122"/>
              <a:ea typeface="微软雅黑" panose="020B0503020204020204" pitchFamily="34" charset="-122"/>
            </a:endParaRPr>
          </a:p>
          <a:p>
            <a:pPr marL="285750" indent="-285750" algn="just" eaLnBrk="0" hangingPunct="0">
              <a:lnSpc>
                <a:spcPct val="150000"/>
              </a:lnSpc>
              <a:buFont typeface="Wingdings" pitchFamily="2" charset="2"/>
              <a:buChar char="Ø"/>
            </a:pPr>
            <a:r>
              <a:rPr lang="zh-CN" altLang="zh-CN" sz="1200" dirty="0">
                <a:latin typeface="微软雅黑" panose="020B0503020204020204" pitchFamily="34" charset="-122"/>
                <a:ea typeface="微软雅黑" panose="020B0503020204020204" pitchFamily="34" charset="-122"/>
              </a:rPr>
              <a:t>“发生重大安全、重大质量事故和严重环境违法、科研严重失信行为”以有关部门根据相关法律法规出具的意见和国家信息中心“信用中国”网站公示为准</a:t>
            </a:r>
            <a:endParaRPr lang="en-US" altLang="zh-CN" sz="1200" dirty="0">
              <a:latin typeface="微软雅黑" panose="020B0503020204020204" pitchFamily="34" charset="-122"/>
              <a:ea typeface="微软雅黑" panose="020B0503020204020204" pitchFamily="34" charset="-122"/>
            </a:endParaRPr>
          </a:p>
          <a:p>
            <a:pPr marL="285750" indent="-285750" algn="just" eaLnBrk="0" hangingPunct="0">
              <a:lnSpc>
                <a:spcPct val="150000"/>
              </a:lnSpc>
              <a:buFont typeface="Wingdings" pitchFamily="2" charset="2"/>
              <a:buChar char="Ø"/>
            </a:pPr>
            <a:r>
              <a:rPr lang="zh-CN" altLang="zh-CN" sz="1200" dirty="0">
                <a:latin typeface="微软雅黑" panose="020B0503020204020204" pitchFamily="34" charset="-122"/>
                <a:ea typeface="微软雅黑" panose="020B0503020204020204" pitchFamily="34" charset="-122"/>
              </a:rPr>
              <a:t>“列入经营异常名录和严重违法失信企业名单”以国家工商行政管理总局“国家企业信用信息公示系统”为准</a:t>
            </a:r>
          </a:p>
        </p:txBody>
      </p:sp>
    </p:spTree>
    <p:extLst>
      <p:ext uri="{BB962C8B-B14F-4D97-AF65-F5344CB8AC3E}">
        <p14:creationId xmlns:p14="http://schemas.microsoft.com/office/powerpoint/2010/main" val="3215913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2335</Words>
  <Application>Microsoft Office PowerPoint</Application>
  <PresentationFormat>全屏显示(16:9)</PresentationFormat>
  <Paragraphs>219</Paragraphs>
  <Slides>27</Slides>
  <Notes>7</Notes>
  <HiddenSlides>0</HiddenSlides>
  <MMClips>0</MMClips>
  <ScaleCrop>false</ScaleCrop>
  <HeadingPairs>
    <vt:vector size="4" baseType="variant">
      <vt:variant>
        <vt:lpstr>主题</vt:lpstr>
      </vt:variant>
      <vt:variant>
        <vt:i4>2</vt:i4>
      </vt:variant>
      <vt:variant>
        <vt:lpstr>幻灯片标题</vt:lpstr>
      </vt:variant>
      <vt:variant>
        <vt:i4>27</vt:i4>
      </vt:variant>
    </vt:vector>
  </HeadingPairs>
  <TitlesOfParts>
    <vt:vector size="29" baseType="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SkyUN.Org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科技型中小企业评价</dc:title>
  <dc:creator>liuying</dc:creator>
  <cp:lastModifiedBy>微软用户</cp:lastModifiedBy>
  <cp:revision>365</cp:revision>
  <dcterms:created xsi:type="dcterms:W3CDTF">2017-12-07T07:39:00Z</dcterms:created>
  <dcterms:modified xsi:type="dcterms:W3CDTF">2022-04-20T08:50:51Z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